
<file path=[Content_Types].xml><?xml version="1.0" encoding="utf-8"?>
<Types xmlns="http://schemas.openxmlformats.org/package/2006/content-types">
  <Default Extension="emf" ContentType="image/x-emf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2"/>
  </p:sldMasterIdLst>
  <p:notesMasterIdLst>
    <p:notesMasterId r:id="rId13"/>
  </p:notesMasterIdLst>
  <p:sldIdLst>
    <p:sldId id="535" r:id="rId3"/>
    <p:sldId id="526" r:id="rId4"/>
    <p:sldId id="2147478973" r:id="rId5"/>
    <p:sldId id="2147478971" r:id="rId6"/>
    <p:sldId id="2147478976" r:id="rId7"/>
    <p:sldId id="340" r:id="rId8"/>
    <p:sldId id="2147478978" r:id="rId9"/>
    <p:sldId id="2147478975" r:id="rId10"/>
    <p:sldId id="2147478968" r:id="rId11"/>
    <p:sldId id="525" r:id="rId12"/>
  </p:sldIdLst>
  <p:sldSz cx="12192000" cy="6858000"/>
  <p:notesSz cx="6858000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Τρίκης Σπύρος" initials="ΤΣ" lastIdx="1" clrIdx="0">
    <p:extLst>
      <p:ext uri="{19B8F6BF-5375-455C-9EA6-DF929625EA0E}">
        <p15:presenceInfo xmlns:p15="http://schemas.microsoft.com/office/powerpoint/2012/main" userId="S-1-5-21-854245398-1078145449-839522115-4146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1A0"/>
    <a:srgbClr val="A6CAED"/>
    <a:srgbClr val="7979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Στυλ με θέμα 1 - Έμφαση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Μεσαίο στυλ 2 - Έμφαση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9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62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/Users/user/Library/Containers/com.microsoft.Outlook/Data/tmp/&#928;&#961;&#959;&#963;&#969;&#961;&#953;&#957;&#945;&#769;%20&#945;&#961;&#967;&#949;&#953;&#769;&#945;%20&#964;&#959;&#965;%20Outlook/&#917;&#928;&#917;&#925;&#916;&#933;&#932;&#921;&#922;&#927;%20&#916;&#921;&#913;&#915;&#929;&#913;&#924;&#924;&#913;&#932;&#913;%202.1%20&#916;&#921;&#931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user/Library/Containers/com.microsoft.Outlook/Data/tmp/&#928;&#961;&#959;&#963;&#969;&#961;&#953;&#957;&#945;&#769;%20&#945;&#961;&#967;&#949;&#953;&#769;&#945;%20&#964;&#959;&#965;%20Outlook/&#917;&#928;&#917;&#925;&#916;&#933;&#932;&#921;&#922;&#927;%20&#916;&#921;&#913;&#915;&#929;&#913;&#924;&#924;&#913;&#932;&#913;%202.1%20&#916;&#921;&#931;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200" b="0" i="0" u="none" strike="noStrike" kern="1200" spc="0" baseline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l-GR" sz="1200" b="1" dirty="0">
                <a:ln>
                  <a:noFill/>
                </a:ln>
                <a:solidFill>
                  <a:schemeClr val="tx1"/>
                </a:solidFill>
              </a:rPr>
              <a:t>ΚΑΤΗΓΟΡΙΕΣ ΕΡΓΩΝ </a:t>
            </a:r>
            <a:r>
              <a:rPr lang="el-GR" sz="1200" b="1" baseline="0" dirty="0">
                <a:ln>
                  <a:noFill/>
                </a:ln>
                <a:solidFill>
                  <a:schemeClr val="tx1"/>
                </a:solidFill>
              </a:rPr>
              <a:t>ΕΠΕΝΔΥΤΙΚΟΥ ΠΡΟΓΡΑΜΜΑΤΟΣ  </a:t>
            </a:r>
            <a:r>
              <a:rPr lang="el-GR" sz="1200" b="1" i="0" baseline="0" dirty="0">
                <a:effectLst/>
              </a:rPr>
              <a:t>€ 2,1 δις</a:t>
            </a:r>
            <a:endParaRPr lang="el-GR" sz="1200" dirty="0">
              <a:effectLst/>
            </a:endParaRPr>
          </a:p>
        </c:rich>
      </c:tx>
      <c:layout>
        <c:manualLayout>
          <c:xMode val="edge"/>
          <c:yMode val="edge"/>
          <c:x val="9.0582332040467589E-2"/>
          <c:y val="7.35024772912109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200" b="0" i="0" u="none" strike="noStrike" kern="1200" spc="0" baseline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>
        <c:manualLayout>
          <c:layoutTarget val="inner"/>
          <c:xMode val="edge"/>
          <c:yMode val="edge"/>
          <c:x val="0.2469121288950718"/>
          <c:y val="0.28301702524080519"/>
          <c:w val="0.54731834317186689"/>
          <c:h val="0.69086592222721976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38E-674D-A4A5-55943D0D45ED}"/>
              </c:ext>
            </c:extLst>
          </c:dPt>
          <c:dPt>
            <c:idx val="1"/>
            <c:bubble3D val="0"/>
            <c:spPr>
              <a:solidFill>
                <a:srgbClr val="FFC000">
                  <a:lumMod val="5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38E-674D-A4A5-55943D0D45ED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38E-674D-A4A5-55943D0D45ED}"/>
              </c:ext>
            </c:extLst>
          </c:dPt>
          <c:dPt>
            <c:idx val="3"/>
            <c:bubble3D val="0"/>
            <c:spPr>
              <a:solidFill>
                <a:srgbClr val="70AD4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38E-674D-A4A5-55943D0D45ED}"/>
              </c:ext>
            </c:extLst>
          </c:dPt>
          <c:dPt>
            <c:idx val="4"/>
            <c:bubble3D val="0"/>
            <c:spPr>
              <a:solidFill>
                <a:srgbClr val="A5A5A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38E-674D-A4A5-55943D0D45ED}"/>
              </c:ext>
            </c:extLst>
          </c:dPt>
          <c:dPt>
            <c:idx val="5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38E-674D-A4A5-55943D0D45ED}"/>
              </c:ext>
            </c:extLst>
          </c:dPt>
          <c:dLbls>
            <c:dLbl>
              <c:idx val="0"/>
              <c:layout>
                <c:manualLayout>
                  <c:x val="0.1664960585330251"/>
                  <c:y val="-6.2015520699782486E-2"/>
                </c:manualLayout>
              </c:layout>
              <c:tx>
                <c:rich>
                  <a:bodyPr/>
                  <a:lstStyle/>
                  <a:p>
                    <a:r>
                      <a:rPr lang="el-GR" dirty="0"/>
                      <a:t>ΔΙΚΤΥΑ ΥΔΡΕΥΣΗΣ – ΜΟΝΑΔΕΣ ΕΠΕΞΕΡΓΑΣΙΑΣ ΝΕΡΟΥ- ΕΞΥΠΝΟΙ ΜΕΤΡΗΤΕΣ</a:t>
                    </a:r>
                    <a:r>
                      <a:rPr lang="el-GR" baseline="0" dirty="0"/>
                      <a:t>
690 εκατ. </a:t>
                    </a:r>
                    <a:r>
                      <a:rPr lang="el-GR" sz="800" b="0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€</a:t>
                    </a:r>
                    <a:r>
                      <a:rPr lang="el-GR" baseline="0" dirty="0"/>
                      <a:t>
</a:t>
                    </a:r>
                    <a:fld id="{E012CF4C-D773-3643-A8EE-6053903FE6C7}" type="PERCENTAGE">
                      <a:rPr lang="en-US" baseline="0"/>
                      <a:pPr/>
                      <a:t>[ΠΟΣΟΣΤΟ]</a:t>
                    </a:fld>
                    <a:endParaRPr lang="el-GR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38E-674D-A4A5-55943D0D45ED}"/>
                </c:ext>
              </c:extLst>
            </c:dLbl>
            <c:dLbl>
              <c:idx val="1"/>
              <c:layout>
                <c:manualLayout>
                  <c:x val="0.30296823765845549"/>
                  <c:y val="-5.1679600583152067E-2"/>
                </c:manualLayout>
              </c:layout>
              <c:tx>
                <c:rich>
                  <a:bodyPr/>
                  <a:lstStyle/>
                  <a:p>
                    <a:fld id="{4CA31147-3AF0-BC43-9BD5-BAED3A558720}" type="CATEGORYNAME">
                      <a:rPr lang="el-GR"/>
                      <a:pPr/>
                      <a:t>[ΟΝΟΜΑ ΚΑΤΗΓΟΡΙΑΣ]</a:t>
                    </a:fld>
                    <a:r>
                      <a:rPr lang="el-GR" baseline="0" dirty="0"/>
                      <a:t>
750 εκατ. </a:t>
                    </a:r>
                    <a:r>
                      <a:rPr lang="el-GR" sz="800" b="0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€</a:t>
                    </a:r>
                    <a:r>
                      <a:rPr lang="el-GR" baseline="0" dirty="0"/>
                      <a:t>
</a:t>
                    </a:r>
                    <a:fld id="{13647CDF-C9C5-C340-AAC4-8074C94E1D5D}" type="PERCENTAGE">
                      <a:rPr lang="el-GR" baseline="0"/>
                      <a:pPr/>
                      <a:t>[ΠΟΣΟΣΤΟ]</a:t>
                    </a:fld>
                    <a:endParaRPr lang="el-GR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38E-674D-A4A5-55943D0D45ED}"/>
                </c:ext>
              </c:extLst>
            </c:dLbl>
            <c:dLbl>
              <c:idx val="2"/>
              <c:layout>
                <c:manualLayout>
                  <c:x val="-0.13796144521243775"/>
                  <c:y val="0.2673633963019651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l-GR" baseline="0" dirty="0"/>
                      <a:t>ΕΡΓΑ ΥΠΟΔΟΜΩΝ ΑΠΟΧΕΤΕΥΣΗΣ ΑΝΑΤΟΛΙΚΗΣ ΑΤΤΙΚΗΣ
550 εκατ. </a:t>
                    </a:r>
                    <a:r>
                      <a:rPr lang="el-GR" sz="800" b="0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€</a:t>
                    </a:r>
                    <a:r>
                      <a:rPr lang="el-GR" baseline="0" dirty="0"/>
                      <a:t>
</a:t>
                    </a:r>
                    <a:fld id="{1C558F1E-E128-8249-BCF1-86FD14BD75D5}" type="PERCENTAGE">
                      <a:rPr lang="en-US" baseline="0"/>
                      <a:pPr>
                        <a:defRPr/>
                      </a:pPr>
                      <a:t>[ΠΟΣΟΣΤΟ]</a:t>
                    </a:fld>
                    <a:endParaRPr lang="el-GR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137873995690779"/>
                      <c:h val="0.2553469057664862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38E-674D-A4A5-55943D0D45ED}"/>
                </c:ext>
              </c:extLst>
            </c:dLbl>
            <c:dLbl>
              <c:idx val="3"/>
              <c:layout>
                <c:manualLayout>
                  <c:x val="-0.31661545557099852"/>
                  <c:y val="7.5796747521956309E-2"/>
                </c:manualLayout>
              </c:layout>
              <c:tx>
                <c:rich>
                  <a:bodyPr/>
                  <a:lstStyle/>
                  <a:p>
                    <a:fld id="{DB0A81D1-F587-BF47-8816-5DA2C4338824}" type="CATEGORYNAME">
                      <a:rPr lang="el-GR" dirty="0"/>
                      <a:pPr/>
                      <a:t>[ΟΝΟΜΑ ΚΑΤΗΓΟΡΙΑΣ]</a:t>
                    </a:fld>
                    <a:r>
                      <a:rPr lang="el-GR" baseline="0" dirty="0"/>
                      <a:t>
55 εκατ. </a:t>
                    </a:r>
                    <a:r>
                      <a:rPr lang="el-GR" sz="800" b="0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€</a:t>
                    </a:r>
                    <a:r>
                      <a:rPr lang="el-GR" baseline="0" dirty="0"/>
                      <a:t>
</a:t>
                    </a:r>
                    <a:fld id="{F55B6410-AD2A-B543-BF71-EC2663BE8A7F}" type="PERCENTAGE">
                      <a:rPr lang="el-GR" baseline="0" dirty="0"/>
                      <a:pPr/>
                      <a:t>[ΠΟΣΟΣΤΟ]</a:t>
                    </a:fld>
                    <a:endParaRPr lang="el-GR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38E-674D-A4A5-55943D0D45ED}"/>
                </c:ext>
              </c:extLst>
            </c:dLbl>
            <c:dLbl>
              <c:idx val="4"/>
              <c:layout>
                <c:manualLayout>
                  <c:x val="-0.22654381734821447"/>
                  <c:y val="-8.2687360933043311E-2"/>
                </c:manualLayout>
              </c:layout>
              <c:tx>
                <c:rich>
                  <a:bodyPr/>
                  <a:lstStyle/>
                  <a:p>
                    <a:fld id="{F42EA6BA-ABE7-004A-BE82-D78563E99768}" type="CATEGORYNAME">
                      <a:rPr lang="el-GR"/>
                      <a:pPr/>
                      <a:t>[ΟΝΟΜΑ ΚΑΤΗΓΟΡΙΑΣ]</a:t>
                    </a:fld>
                    <a:r>
                      <a:rPr lang="el-GR" baseline="0" dirty="0"/>
                      <a:t>
60 εκατ. </a:t>
                    </a:r>
                    <a:r>
                      <a:rPr lang="el-GR" sz="800" b="0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€</a:t>
                    </a:r>
                    <a:r>
                      <a:rPr lang="el-GR" baseline="0" dirty="0"/>
                      <a:t>
</a:t>
                    </a:r>
                    <a:fld id="{9EDA487F-86A5-CF43-89B2-57F586D19D76}" type="PERCENTAGE">
                      <a:rPr lang="el-GR" baseline="0"/>
                      <a:pPr/>
                      <a:t>[ΠΟΣΟΣΤΟ]</a:t>
                    </a:fld>
                    <a:endParaRPr lang="el-GR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C38E-674D-A4A5-55943D0D45ED}"/>
                </c:ext>
              </c:extLst>
            </c:dLbl>
            <c:dLbl>
              <c:idx val="5"/>
              <c:layout>
                <c:manualLayout>
                  <c:x val="0.16922550211553369"/>
                  <c:y val="-0.11369512128293456"/>
                </c:manualLayout>
              </c:layout>
              <c:tx>
                <c:rich>
                  <a:bodyPr/>
                  <a:lstStyle/>
                  <a:p>
                    <a:fld id="{B47F10DE-5E22-974C-BFD7-F6D736D48033}" type="CATEGORYNAME">
                      <a:rPr lang="el-GR"/>
                      <a:pPr/>
                      <a:t>[ΟΝΟΜΑ ΚΑΤΗΓΟΡΙΑΣ]</a:t>
                    </a:fld>
                    <a:r>
                      <a:rPr lang="el-GR" baseline="0" dirty="0"/>
                      <a:t>
55 εκατ. </a:t>
                    </a:r>
                    <a:r>
                      <a:rPr lang="el-GR" sz="800" b="0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€</a:t>
                    </a:r>
                    <a:r>
                      <a:rPr lang="el-GR" baseline="0" dirty="0"/>
                      <a:t>
</a:t>
                    </a:r>
                    <a:fld id="{49ECE2CC-E8E2-8849-9FF7-496CBFA00230}" type="PERCENTAGE">
                      <a:rPr lang="el-GR" baseline="0"/>
                      <a:pPr/>
                      <a:t>[ΠΟΣΟΣΤΟ]</a:t>
                    </a:fld>
                    <a:endParaRPr lang="el-GR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C38E-674D-A4A5-55943D0D45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[2]ΕΠΕΝΥΔΤΙΚΟ_ΔΙΑΓΡΑΜΜΑΤΑ_2.1!$B$46:$B$51</c:f>
              <c:strCache>
                <c:ptCount val="6"/>
                <c:pt idx="0">
                  <c:v>ΥΔΡΕΥΣΗ - ΜΕΝ -ΕΞΥΠΝΟΙ ΜΕΤΡΗΤΕΣ</c:v>
                </c:pt>
                <c:pt idx="1">
                  <c:v>ΑΠΟΧΕΤΕΥΣΗ - ΚΕΛ</c:v>
                </c:pt>
                <c:pt idx="2">
                  <c:v>ΝΕΑ ΕΜΒΛΗΜΑΤΙΚΑ ΕΡΓΑ ΥΠΟΔΟΜΩΝ ΑΠΟΧΕΤΕΥΣΗΣ</c:v>
                </c:pt>
                <c:pt idx="3">
                  <c:v>ΕΝΕΡΓΕΙΑΚΗ ΑΝΑΒΑΘΜΙΣΗ</c:v>
                </c:pt>
                <c:pt idx="4">
                  <c:v>ΨΗΦΙΑΚΗ ΑΝΑΒΑΘΜΙΣΗ</c:v>
                </c:pt>
                <c:pt idx="5">
                  <c:v>ΚΤΗΡΙΑΚΕΣ ΥΠΟΔΟΜΕΣ</c:v>
                </c:pt>
              </c:strCache>
            </c:strRef>
          </c:cat>
          <c:val>
            <c:numRef>
              <c:f>[2]ΕΠΕΝΥΔΤΙΚΟ_ΔΙΑΓΡΑΜΜΑΤΑ_2.1!$C$46:$C$51</c:f>
              <c:numCache>
                <c:formatCode>General</c:formatCode>
                <c:ptCount val="6"/>
                <c:pt idx="0">
                  <c:v>689055773.32481706</c:v>
                </c:pt>
                <c:pt idx="1">
                  <c:v>749910367.87589037</c:v>
                </c:pt>
                <c:pt idx="2">
                  <c:v>553410135.91333425</c:v>
                </c:pt>
                <c:pt idx="3">
                  <c:v>52122198.900000006</c:v>
                </c:pt>
                <c:pt idx="4">
                  <c:v>61022235.263157897</c:v>
                </c:pt>
                <c:pt idx="5">
                  <c:v>56227199.175564244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38E-674D-A4A5-55943D0D45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l-GR" sz="1200" b="1" dirty="0">
                <a:solidFill>
                  <a:sysClr val="windowText" lastClr="000000"/>
                </a:solidFill>
              </a:rPr>
              <a:t>ΚΑΤΑΝΟΜΗ</a:t>
            </a:r>
            <a:r>
              <a:rPr lang="el-GR" sz="1200" b="1" baseline="0" dirty="0">
                <a:solidFill>
                  <a:sysClr val="windowText" lastClr="000000"/>
                </a:solidFill>
              </a:rPr>
              <a:t> ΕΡΓΩΝ ΑΝΑ  ΕΠΙΠΕΔΟ ΕΝΑΡΜΟΝΙΣΗΣ </a:t>
            </a:r>
            <a:r>
              <a:rPr lang="el-GR" sz="1200" b="1" i="0" baseline="0" dirty="0">
                <a:effectLst/>
                <a:latin typeface="+mn-lt"/>
              </a:rPr>
              <a:t>€ 2,1 δις</a:t>
            </a:r>
            <a:endParaRPr lang="el-GR" sz="1200" dirty="0">
              <a:effectLst/>
              <a:latin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>
                <a:solidFill>
                  <a:sysClr val="windowText" lastClr="000000"/>
                </a:solidFill>
              </a:defRPr>
            </a:pPr>
            <a:endParaRPr lang="el-GR" sz="1200" b="1" dirty="0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2215029790157946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2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>
        <c:manualLayout>
          <c:layoutTarget val="inner"/>
          <c:xMode val="edge"/>
          <c:yMode val="edge"/>
          <c:x val="0.24418268531256321"/>
          <c:y val="0.14865006372460984"/>
          <c:w val="0.54731834317186689"/>
          <c:h val="0.69086592222721976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1A8-AE41-8140-2BE0BA28769A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1A8-AE41-8140-2BE0BA28769A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1A8-AE41-8140-2BE0BA28769A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1A8-AE41-8140-2BE0BA28769A}"/>
              </c:ext>
            </c:extLst>
          </c:dPt>
          <c:dLbls>
            <c:dLbl>
              <c:idx val="0"/>
              <c:layout>
                <c:manualLayout>
                  <c:x val="0.14466050987295631"/>
                  <c:y val="0.18949186880489091"/>
                </c:manualLayout>
              </c:layout>
              <c:tx>
                <c:rich>
                  <a:bodyPr/>
                  <a:lstStyle/>
                  <a:p>
                    <a:r>
                      <a:rPr lang="el-GR" dirty="0"/>
                      <a:t>915 εκατ. </a:t>
                    </a:r>
                    <a:r>
                      <a:rPr lang="el-GR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€</a:t>
                    </a:r>
                    <a:endParaRPr lang="el-GR" baseline="0" dirty="0"/>
                  </a:p>
                  <a:p>
                    <a:r>
                      <a:rPr lang="el-GR" baseline="0" dirty="0"/>
                      <a:t>42,3%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1A8-AE41-8140-2BE0BA28769A}"/>
                </c:ext>
              </c:extLst>
            </c:dLbl>
            <c:dLbl>
              <c:idx val="1"/>
              <c:layout>
                <c:manualLayout>
                  <c:x val="-0.16922550211553372"/>
                  <c:y val="4.823429387760847E-2"/>
                </c:manualLayout>
              </c:layout>
              <c:tx>
                <c:rich>
                  <a:bodyPr/>
                  <a:lstStyle/>
                  <a:p>
                    <a:r>
                      <a:rPr lang="el-GR" dirty="0"/>
                      <a:t>805 εκατ.</a:t>
                    </a:r>
                    <a:r>
                      <a:rPr lang="el-GR" baseline="0" dirty="0"/>
                      <a:t> </a:t>
                    </a:r>
                    <a:r>
                      <a:rPr lang="el-GR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€ </a:t>
                    </a:r>
                    <a:r>
                      <a:rPr lang="el-GR" baseline="0" dirty="0"/>
                      <a:t>37,2%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C1A8-AE41-8140-2BE0BA28769A}"/>
                </c:ext>
              </c:extLst>
            </c:dLbl>
            <c:dLbl>
              <c:idx val="2"/>
              <c:layout>
                <c:manualLayout>
                  <c:x val="-0.20470826868814559"/>
                  <c:y val="-2.0671840233260859E-2"/>
                </c:manualLayout>
              </c:layout>
              <c:tx>
                <c:rich>
                  <a:bodyPr/>
                  <a:lstStyle/>
                  <a:p>
                    <a:r>
                      <a:rPr lang="el-GR" dirty="0"/>
                      <a:t>440 εκατ. </a:t>
                    </a:r>
                    <a:r>
                      <a:rPr lang="el-GR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€</a:t>
                    </a:r>
                    <a:endParaRPr lang="el-GR" baseline="0" dirty="0"/>
                  </a:p>
                  <a:p>
                    <a:r>
                      <a:rPr lang="el-GR" baseline="0" dirty="0"/>
                      <a:t> 20,4%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C1A8-AE41-8140-2BE0BA28769A}"/>
                </c:ext>
              </c:extLst>
            </c:dLbl>
            <c:dLbl>
              <c:idx val="3"/>
              <c:layout>
                <c:manualLayout>
                  <c:x val="0.27021491466835218"/>
                  <c:y val="-2.756245364434777E-2"/>
                </c:manualLayout>
              </c:layout>
              <c:tx>
                <c:rich>
                  <a:bodyPr/>
                  <a:lstStyle/>
                  <a:p>
                    <a:fld id="{1FC5B3F2-48DB-4A57-ACB1-7A739620A26B}" type="VALUE">
                      <a:rPr lang="en-US"/>
                      <a:pPr/>
                      <a:t>[ΤΙΜΗ]</a:t>
                    </a:fld>
                    <a:r>
                      <a:rPr lang="en-US"/>
                      <a:t> </a:t>
                    </a:r>
                    <a: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€</a:t>
                    </a:r>
                    <a:endParaRPr lang="en-US" baseline="0"/>
                  </a:p>
                  <a:p>
                    <a:r>
                      <a:rPr lang="en-US" baseline="0"/>
                      <a:t>0,1%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1A8-AE41-8140-2BE0BA2876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[2]ΕΠΕΝΥΔΤΙΚΟ_ΔΙΑΓΡΑΜΜΑΤΑ_2.1!$B$64:$B$67</c:f>
              <c:strCache>
                <c:ptCount val="4"/>
                <c:pt idx="0">
                  <c:v>Έργα πολύ υψηλής εναρμόνισης</c:v>
                </c:pt>
                <c:pt idx="1">
                  <c:v>Έργα υψηλής εναρμόνισης</c:v>
                </c:pt>
                <c:pt idx="2">
                  <c:v>Έργα μεσαίας εναρμόνισης</c:v>
                </c:pt>
                <c:pt idx="3">
                  <c:v>Έργα χαμηλής εναρμόνισης</c:v>
                </c:pt>
              </c:strCache>
            </c:strRef>
          </c:cat>
          <c:val>
            <c:numRef>
              <c:f>[2]ΕΠΕΝΥΔΤΙΚΟ_ΔΙΑΓΡΑΜΜΑΤΑ_2.1!$C$64:$C$67</c:f>
              <c:numCache>
                <c:formatCode>General</c:formatCode>
                <c:ptCount val="4"/>
                <c:pt idx="0">
                  <c:v>914580395.13949561</c:v>
                </c:pt>
                <c:pt idx="1">
                  <c:v>803790577.18762016</c:v>
                </c:pt>
                <c:pt idx="2">
                  <c:v>441135890.05564785</c:v>
                </c:pt>
                <c:pt idx="3">
                  <c:v>2241048.0699999998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1A8-AE41-8140-2BE0BA2876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0.72252</cdr:x>
      <cdr:y>0.14364</cdr:y>
    </cdr:from>
    <cdr:to>
      <cdr:x>0.86168</cdr:x>
      <cdr:y>0.22103</cdr:y>
    </cdr:to>
    <cdr:sp macro="" textlink="">
      <cdr:nvSpPr>
        <cdr:cNvPr id="2" name="Ορθογώνιο 1">
          <a:extLst xmlns:a="http://schemas.openxmlformats.org/drawingml/2006/main">
            <a:ext uri="{FF2B5EF4-FFF2-40B4-BE49-F238E27FC236}">
              <a16:creationId xmlns:a16="http://schemas.microsoft.com/office/drawing/2014/main" id="{9EB7B0A6-4B79-5D54-3262-9C8F8A0D2346}"/>
            </a:ext>
          </a:extLst>
        </cdr:cNvPr>
        <cdr:cNvSpPr/>
      </cdr:nvSpPr>
      <cdr:spPr>
        <a:xfrm xmlns:a="http://schemas.openxmlformats.org/drawingml/2006/main">
          <a:off x="3995799" y="664698"/>
          <a:ext cx="769620" cy="35814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l-GR" kern="1200"/>
        </a:p>
      </cdr:txBody>
    </cdr:sp>
  </cdr:relSizeAnchor>
  <cdr:relSizeAnchor xmlns:cdr="http://schemas.openxmlformats.org/drawingml/2006/chartDrawing">
    <cdr:from>
      <cdr:x>0.51942</cdr:x>
      <cdr:y>0.15431</cdr:y>
    </cdr:from>
    <cdr:to>
      <cdr:x>0.7377</cdr:x>
      <cdr:y>0.23382</cdr:y>
    </cdr:to>
    <cdr:grpSp>
      <cdr:nvGrpSpPr>
        <cdr:cNvPr id="5" name="Ομάδα 4">
          <a:extLst xmlns:a="http://schemas.openxmlformats.org/drawingml/2006/main">
            <a:ext uri="{FF2B5EF4-FFF2-40B4-BE49-F238E27FC236}">
              <a16:creationId xmlns:a16="http://schemas.microsoft.com/office/drawing/2014/main" id="{EDD6738C-C4A4-556F-5E6A-6C1E8BC7EC09}"/>
            </a:ext>
          </a:extLst>
        </cdr:cNvPr>
        <cdr:cNvGrpSpPr/>
      </cdr:nvGrpSpPr>
      <cdr:grpSpPr>
        <a:xfrm xmlns:a="http://schemas.openxmlformats.org/drawingml/2006/main">
          <a:off x="2872574" y="714096"/>
          <a:ext cx="1207165" cy="367947"/>
          <a:chOff x="2872590" y="714118"/>
          <a:chExt cx="1207161" cy="367933"/>
        </a:xfrm>
      </cdr:grpSpPr>
      <cdr:sp macro="" textlink="">
        <cdr:nvSpPr>
          <cdr:cNvPr id="3" name="Ορθογώνιο 2">
            <a:extLst xmlns:a="http://schemas.openxmlformats.org/drawingml/2006/main">
              <a:ext uri="{FF2B5EF4-FFF2-40B4-BE49-F238E27FC236}">
                <a16:creationId xmlns:a16="http://schemas.microsoft.com/office/drawing/2014/main" id="{C6957A0B-9433-6C82-95EA-5538100630D1}"/>
              </a:ext>
            </a:extLst>
          </cdr:cNvPr>
          <cdr:cNvSpPr/>
        </cdr:nvSpPr>
        <cdr:spPr>
          <a:xfrm xmlns:a="http://schemas.openxmlformats.org/drawingml/2006/main">
            <a:off x="3445485" y="714118"/>
            <a:ext cx="634266" cy="184994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bg1"/>
          </a:solidFill>
          <a:ln xmlns:a="http://schemas.openxmlformats.org/drawingml/2006/main">
            <a:noFill/>
          </a:ln>
        </cdr:spPr>
        <cdr:style>
          <a:lnRef xmlns:a="http://schemas.openxmlformats.org/drawingml/2006/main" idx="2">
            <a:schemeClr val="accent1">
              <a:shade val="15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vertOverflow="clip"/>
          <a:lstStyle xmlns:a="http://schemas.openxmlformats.org/drawingml/2006/main"/>
          <a:p xmlns:a="http://schemas.openxmlformats.org/drawingml/2006/main">
            <a:endParaRPr lang="el-GR" kern="1200"/>
          </a:p>
        </cdr:txBody>
      </cdr:sp>
      <cdr:sp macro="" textlink="">
        <cdr:nvSpPr>
          <cdr:cNvPr id="4" name="Ορθογώνιο 3">
            <a:extLst xmlns:a="http://schemas.openxmlformats.org/drawingml/2006/main">
              <a:ext uri="{FF2B5EF4-FFF2-40B4-BE49-F238E27FC236}">
                <a16:creationId xmlns:a16="http://schemas.microsoft.com/office/drawing/2014/main" id="{C7063408-ADCF-947F-983C-BDC20BB46904}"/>
              </a:ext>
            </a:extLst>
          </cdr:cNvPr>
          <cdr:cNvSpPr/>
        </cdr:nvSpPr>
        <cdr:spPr>
          <a:xfrm xmlns:a="http://schemas.openxmlformats.org/drawingml/2006/main">
            <a:off x="2872590" y="877970"/>
            <a:ext cx="504183" cy="204081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B050"/>
          </a:solidFill>
          <a:ln xmlns:a="http://schemas.openxmlformats.org/drawingml/2006/main">
            <a:noFill/>
          </a:ln>
        </cdr:spPr>
        <cdr:style>
          <a:lnRef xmlns:a="http://schemas.openxmlformats.org/drawingml/2006/main" idx="2">
            <a:schemeClr val="accent1">
              <a:shade val="15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l-GR" kern="1200"/>
          </a:p>
        </cdr:txBody>
      </cdr:sp>
    </cdr:grp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79EC1-9C9F-4568-ACE2-7268C7E1AD62}" type="datetimeFigureOut">
              <a:rPr lang="en-US" smtClean="0"/>
              <a:t>3/19/25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B8E88-9160-414C-A440-792D08C05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078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F26FF-66A8-49EE-843B-E9D285AAE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76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F26FF-66A8-49EE-843B-E9D285AAE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634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F26FF-66A8-49EE-843B-E9D285AAE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205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Εσωτερική_6_φωτογραφί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8">
            <a:extLst>
              <a:ext uri="{FF2B5EF4-FFF2-40B4-BE49-F238E27FC236}">
                <a16:creationId xmlns:a16="http://schemas.microsoft.com/office/drawing/2014/main" id="{BF3C165F-70F0-4FC2-9CFD-3B8015B2D87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526311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l-GR"/>
              <a:t>Εικόνα</a:t>
            </a:r>
          </a:p>
        </p:txBody>
      </p:sp>
      <p:sp>
        <p:nvSpPr>
          <p:cNvPr id="4" name="Τίτλος 1">
            <a:extLst>
              <a:ext uri="{FF2B5EF4-FFF2-40B4-BE49-F238E27FC236}">
                <a16:creationId xmlns:a16="http://schemas.microsoft.com/office/drawing/2014/main" id="{BC85678E-0F5B-4811-AEA3-ACB94A074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3865" y="5424301"/>
            <a:ext cx="8102033" cy="5588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1E3D72"/>
                </a:solidFill>
                <a:latin typeface="+mj-lt"/>
              </a:defRPr>
            </a:lvl1pPr>
          </a:lstStyle>
          <a:p>
            <a:r>
              <a:rPr lang="el-GR"/>
              <a:t>Κάντε κλικ για τον τίτλο</a:t>
            </a:r>
          </a:p>
        </p:txBody>
      </p:sp>
    </p:spTree>
    <p:extLst>
      <p:ext uri="{BB962C8B-B14F-4D97-AF65-F5344CB8AC3E}">
        <p14:creationId xmlns:p14="http://schemas.microsoft.com/office/powerpoint/2010/main" val="2049288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9104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F26FF-66A8-49EE-843B-E9D285AAE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37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F26FF-66A8-49EE-843B-E9D285AAE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74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F26FF-66A8-49EE-843B-E9D285AAE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589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F26FF-66A8-49EE-843B-E9D285AAE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083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F26FF-66A8-49EE-843B-E9D285AAE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453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F26FF-66A8-49EE-843B-E9D285AAE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10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F26FF-66A8-49EE-843B-E9D285AAE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737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F26FF-66A8-49EE-843B-E9D285AAE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419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F26FF-66A8-49EE-843B-E9D285AAE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696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4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rcRect t="5252" b="5252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307490" y="45956"/>
            <a:ext cx="8856666" cy="6861454"/>
            <a:chOff x="928799" y="-3174"/>
            <a:chExt cx="9766935" cy="7566659"/>
          </a:xfrm>
        </p:grpSpPr>
        <p:sp>
          <p:nvSpPr>
            <p:cNvPr id="5" name="object 5"/>
            <p:cNvSpPr/>
            <p:nvPr/>
          </p:nvSpPr>
          <p:spPr>
            <a:xfrm>
              <a:off x="9501375" y="0"/>
              <a:ext cx="1190625" cy="7560309"/>
            </a:xfrm>
            <a:custGeom>
              <a:avLst/>
              <a:gdLst/>
              <a:ahLst/>
              <a:cxnLst/>
              <a:rect l="l" t="t" r="r" b="b"/>
              <a:pathLst>
                <a:path w="1190625" h="7560309">
                  <a:moveTo>
                    <a:pt x="119877" y="0"/>
                  </a:moveTo>
                  <a:lnTo>
                    <a:pt x="158888" y="51730"/>
                  </a:lnTo>
                  <a:lnTo>
                    <a:pt x="186869" y="89597"/>
                  </a:lnTo>
                  <a:lnTo>
                    <a:pt x="214565" y="127685"/>
                  </a:lnTo>
                  <a:lnTo>
                    <a:pt x="241974" y="165995"/>
                  </a:lnTo>
                  <a:lnTo>
                    <a:pt x="269095" y="204523"/>
                  </a:lnTo>
                  <a:lnTo>
                    <a:pt x="295927" y="243268"/>
                  </a:lnTo>
                  <a:lnTo>
                    <a:pt x="322467" y="282229"/>
                  </a:lnTo>
                  <a:lnTo>
                    <a:pt x="348715" y="321405"/>
                  </a:lnTo>
                  <a:lnTo>
                    <a:pt x="374668" y="360792"/>
                  </a:lnTo>
                  <a:lnTo>
                    <a:pt x="400325" y="400391"/>
                  </a:lnTo>
                  <a:lnTo>
                    <a:pt x="425684" y="440199"/>
                  </a:lnTo>
                  <a:lnTo>
                    <a:pt x="450744" y="480215"/>
                  </a:lnTo>
                  <a:lnTo>
                    <a:pt x="475504" y="520437"/>
                  </a:lnTo>
                  <a:lnTo>
                    <a:pt x="499961" y="560864"/>
                  </a:lnTo>
                  <a:lnTo>
                    <a:pt x="524114" y="601494"/>
                  </a:lnTo>
                  <a:lnTo>
                    <a:pt x="547962" y="642325"/>
                  </a:lnTo>
                  <a:lnTo>
                    <a:pt x="571503" y="683357"/>
                  </a:lnTo>
                  <a:lnTo>
                    <a:pt x="594735" y="724586"/>
                  </a:lnTo>
                  <a:lnTo>
                    <a:pt x="617657" y="766013"/>
                  </a:lnTo>
                  <a:lnTo>
                    <a:pt x="640267" y="807634"/>
                  </a:lnTo>
                  <a:lnTo>
                    <a:pt x="662564" y="849450"/>
                  </a:lnTo>
                  <a:lnTo>
                    <a:pt x="684546" y="891457"/>
                  </a:lnTo>
                  <a:lnTo>
                    <a:pt x="706212" y="933655"/>
                  </a:lnTo>
                  <a:lnTo>
                    <a:pt x="727559" y="976042"/>
                  </a:lnTo>
                  <a:lnTo>
                    <a:pt x="748587" y="1018616"/>
                  </a:lnTo>
                  <a:lnTo>
                    <a:pt x="769294" y="1061376"/>
                  </a:lnTo>
                  <a:lnTo>
                    <a:pt x="789677" y="1104320"/>
                  </a:lnTo>
                  <a:lnTo>
                    <a:pt x="809737" y="1147447"/>
                  </a:lnTo>
                  <a:lnTo>
                    <a:pt x="829470" y="1190754"/>
                  </a:lnTo>
                  <a:lnTo>
                    <a:pt x="848876" y="1234242"/>
                  </a:lnTo>
                  <a:lnTo>
                    <a:pt x="867953" y="1277907"/>
                  </a:lnTo>
                  <a:lnTo>
                    <a:pt x="886700" y="1321748"/>
                  </a:lnTo>
                  <a:lnTo>
                    <a:pt x="905114" y="1365764"/>
                  </a:lnTo>
                  <a:lnTo>
                    <a:pt x="923194" y="1409954"/>
                  </a:lnTo>
                  <a:lnTo>
                    <a:pt x="940939" y="1454314"/>
                  </a:lnTo>
                  <a:lnTo>
                    <a:pt x="958347" y="1498845"/>
                  </a:lnTo>
                  <a:lnTo>
                    <a:pt x="975416" y="1543545"/>
                  </a:lnTo>
                  <a:lnTo>
                    <a:pt x="992145" y="1588411"/>
                  </a:lnTo>
                  <a:lnTo>
                    <a:pt x="1008533" y="1633442"/>
                  </a:lnTo>
                  <a:lnTo>
                    <a:pt x="1024577" y="1678637"/>
                  </a:lnTo>
                  <a:lnTo>
                    <a:pt x="1040277" y="1723995"/>
                  </a:lnTo>
                  <a:lnTo>
                    <a:pt x="1055630" y="1769513"/>
                  </a:lnTo>
                  <a:lnTo>
                    <a:pt x="1070635" y="1815190"/>
                  </a:lnTo>
                  <a:lnTo>
                    <a:pt x="1085290" y="1861024"/>
                  </a:lnTo>
                  <a:lnTo>
                    <a:pt x="1099595" y="1907014"/>
                  </a:lnTo>
                  <a:lnTo>
                    <a:pt x="1113546" y="1953158"/>
                  </a:lnTo>
                  <a:lnTo>
                    <a:pt x="1127144" y="1999456"/>
                  </a:lnTo>
                  <a:lnTo>
                    <a:pt x="1140385" y="2045904"/>
                  </a:lnTo>
                  <a:lnTo>
                    <a:pt x="1153269" y="2092501"/>
                  </a:lnTo>
                  <a:lnTo>
                    <a:pt x="1165795" y="2139247"/>
                  </a:lnTo>
                  <a:lnTo>
                    <a:pt x="1177959" y="2186139"/>
                  </a:lnTo>
                  <a:lnTo>
                    <a:pt x="1189761" y="2233176"/>
                  </a:lnTo>
                  <a:lnTo>
                    <a:pt x="1190627" y="2236744"/>
                  </a:lnTo>
                </a:path>
                <a:path w="1190625" h="7560309">
                  <a:moveTo>
                    <a:pt x="1190627" y="5170874"/>
                  </a:moveTo>
                  <a:lnTo>
                    <a:pt x="1177959" y="5221479"/>
                  </a:lnTo>
                  <a:lnTo>
                    <a:pt x="1165795" y="5268371"/>
                  </a:lnTo>
                  <a:lnTo>
                    <a:pt x="1153269" y="5315117"/>
                  </a:lnTo>
                  <a:lnTo>
                    <a:pt x="1140385" y="5361714"/>
                  </a:lnTo>
                  <a:lnTo>
                    <a:pt x="1127144" y="5408162"/>
                  </a:lnTo>
                  <a:lnTo>
                    <a:pt x="1113546" y="5454459"/>
                  </a:lnTo>
                  <a:lnTo>
                    <a:pt x="1099595" y="5500604"/>
                  </a:lnTo>
                  <a:lnTo>
                    <a:pt x="1085290" y="5546594"/>
                  </a:lnTo>
                  <a:lnTo>
                    <a:pt x="1070635" y="5592428"/>
                  </a:lnTo>
                  <a:lnTo>
                    <a:pt x="1055630" y="5638105"/>
                  </a:lnTo>
                  <a:lnTo>
                    <a:pt x="1040277" y="5683623"/>
                  </a:lnTo>
                  <a:lnTo>
                    <a:pt x="1024577" y="5728980"/>
                  </a:lnTo>
                  <a:lnTo>
                    <a:pt x="1008533" y="5774175"/>
                  </a:lnTo>
                  <a:lnTo>
                    <a:pt x="992145" y="5819207"/>
                  </a:lnTo>
                  <a:lnTo>
                    <a:pt x="975416" y="5864073"/>
                  </a:lnTo>
                  <a:lnTo>
                    <a:pt x="958347" y="5908772"/>
                  </a:lnTo>
                  <a:lnTo>
                    <a:pt x="940939" y="5953303"/>
                  </a:lnTo>
                  <a:lnTo>
                    <a:pt x="923194" y="5997664"/>
                  </a:lnTo>
                  <a:lnTo>
                    <a:pt x="905114" y="6041853"/>
                  </a:lnTo>
                  <a:lnTo>
                    <a:pt x="886700" y="6085869"/>
                  </a:lnTo>
                  <a:lnTo>
                    <a:pt x="867953" y="6129710"/>
                  </a:lnTo>
                  <a:lnTo>
                    <a:pt x="848876" y="6173375"/>
                  </a:lnTo>
                  <a:lnTo>
                    <a:pt x="829470" y="6216862"/>
                  </a:lnTo>
                  <a:lnTo>
                    <a:pt x="809737" y="6260170"/>
                  </a:lnTo>
                  <a:lnTo>
                    <a:pt x="789677" y="6303297"/>
                  </a:lnTo>
                  <a:lnTo>
                    <a:pt x="769294" y="6346241"/>
                  </a:lnTo>
                  <a:lnTo>
                    <a:pt x="748587" y="6389000"/>
                  </a:lnTo>
                  <a:lnTo>
                    <a:pt x="727559" y="6431575"/>
                  </a:lnTo>
                  <a:lnTo>
                    <a:pt x="706212" y="6473961"/>
                  </a:lnTo>
                  <a:lnTo>
                    <a:pt x="684546" y="6516159"/>
                  </a:lnTo>
                  <a:lnTo>
                    <a:pt x="662564" y="6558166"/>
                  </a:lnTo>
                  <a:lnTo>
                    <a:pt x="640267" y="6599982"/>
                  </a:lnTo>
                  <a:lnTo>
                    <a:pt x="617657" y="6641603"/>
                  </a:lnTo>
                  <a:lnTo>
                    <a:pt x="594735" y="6683030"/>
                  </a:lnTo>
                  <a:lnTo>
                    <a:pt x="571503" y="6724259"/>
                  </a:lnTo>
                  <a:lnTo>
                    <a:pt x="547962" y="6765290"/>
                  </a:lnTo>
                  <a:lnTo>
                    <a:pt x="524114" y="6806122"/>
                  </a:lnTo>
                  <a:lnTo>
                    <a:pt x="499961" y="6846752"/>
                  </a:lnTo>
                  <a:lnTo>
                    <a:pt x="475504" y="6887178"/>
                  </a:lnTo>
                  <a:lnTo>
                    <a:pt x="450744" y="6927400"/>
                  </a:lnTo>
                  <a:lnTo>
                    <a:pt x="425684" y="6967416"/>
                  </a:lnTo>
                  <a:lnTo>
                    <a:pt x="400325" y="7007224"/>
                  </a:lnTo>
                  <a:lnTo>
                    <a:pt x="374668" y="7046823"/>
                  </a:lnTo>
                  <a:lnTo>
                    <a:pt x="348715" y="7086210"/>
                  </a:lnTo>
                  <a:lnTo>
                    <a:pt x="322467" y="7125386"/>
                  </a:lnTo>
                  <a:lnTo>
                    <a:pt x="295927" y="7164347"/>
                  </a:lnTo>
                  <a:lnTo>
                    <a:pt x="269095" y="7203092"/>
                  </a:lnTo>
                  <a:lnTo>
                    <a:pt x="241974" y="7241620"/>
                  </a:lnTo>
                  <a:lnTo>
                    <a:pt x="214565" y="7279929"/>
                  </a:lnTo>
                  <a:lnTo>
                    <a:pt x="186869" y="7318018"/>
                  </a:lnTo>
                  <a:lnTo>
                    <a:pt x="158888" y="7355885"/>
                  </a:lnTo>
                  <a:lnTo>
                    <a:pt x="130623" y="7393528"/>
                  </a:lnTo>
                  <a:lnTo>
                    <a:pt x="102077" y="7430946"/>
                  </a:lnTo>
                  <a:lnTo>
                    <a:pt x="73251" y="7468138"/>
                  </a:lnTo>
                  <a:lnTo>
                    <a:pt x="44146" y="7505101"/>
                  </a:lnTo>
                  <a:lnTo>
                    <a:pt x="14763" y="7541834"/>
                  </a:lnTo>
                  <a:lnTo>
                    <a:pt x="0" y="7560005"/>
                  </a:lnTo>
                </a:path>
              </a:pathLst>
            </a:custGeom>
            <a:ln w="6032">
              <a:solidFill>
                <a:srgbClr val="71CBF4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" name="object 6"/>
            <p:cNvSpPr/>
            <p:nvPr/>
          </p:nvSpPr>
          <p:spPr>
            <a:xfrm>
              <a:off x="10146476" y="954007"/>
              <a:ext cx="401955" cy="465455"/>
            </a:xfrm>
            <a:custGeom>
              <a:avLst/>
              <a:gdLst/>
              <a:ahLst/>
              <a:cxnLst/>
              <a:rect l="l" t="t" r="r" b="b"/>
              <a:pathLst>
                <a:path w="401954" h="465455">
                  <a:moveTo>
                    <a:pt x="200761" y="0"/>
                  </a:moveTo>
                  <a:lnTo>
                    <a:pt x="58635" y="136042"/>
                  </a:lnTo>
                  <a:lnTo>
                    <a:pt x="33518" y="165314"/>
                  </a:lnTo>
                  <a:lnTo>
                    <a:pt x="3843" y="234163"/>
                  </a:lnTo>
                  <a:lnTo>
                    <a:pt x="0" y="272072"/>
                  </a:lnTo>
                  <a:lnTo>
                    <a:pt x="3843" y="309980"/>
                  </a:lnTo>
                  <a:lnTo>
                    <a:pt x="33518" y="378835"/>
                  </a:lnTo>
                  <a:lnTo>
                    <a:pt x="58635" y="408114"/>
                  </a:lnTo>
                  <a:lnTo>
                    <a:pt x="92713" y="434269"/>
                  </a:lnTo>
                  <a:lnTo>
                    <a:pt x="146584" y="458811"/>
                  </a:lnTo>
                  <a:lnTo>
                    <a:pt x="197332" y="465239"/>
                  </a:lnTo>
                  <a:lnTo>
                    <a:pt x="210896" y="464801"/>
                  </a:lnTo>
                  <a:lnTo>
                    <a:pt x="248881" y="458584"/>
                  </a:lnTo>
                  <a:lnTo>
                    <a:pt x="299494" y="439631"/>
                  </a:lnTo>
                  <a:lnTo>
                    <a:pt x="342887" y="408101"/>
                  </a:lnTo>
                  <a:lnTo>
                    <a:pt x="367999" y="378830"/>
                  </a:lnTo>
                  <a:lnTo>
                    <a:pt x="397678" y="309980"/>
                  </a:lnTo>
                  <a:lnTo>
                    <a:pt x="401523" y="272072"/>
                  </a:lnTo>
                  <a:lnTo>
                    <a:pt x="397678" y="234168"/>
                  </a:lnTo>
                  <a:lnTo>
                    <a:pt x="386383" y="198304"/>
                  </a:lnTo>
                  <a:lnTo>
                    <a:pt x="367999" y="165315"/>
                  </a:lnTo>
                  <a:lnTo>
                    <a:pt x="342887" y="136042"/>
                  </a:lnTo>
                  <a:lnTo>
                    <a:pt x="200761" y="0"/>
                  </a:lnTo>
                  <a:close/>
                </a:path>
              </a:pathLst>
            </a:custGeom>
            <a:solidFill>
              <a:srgbClr val="71CBF4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7" name="object 7"/>
            <p:cNvSpPr/>
            <p:nvPr/>
          </p:nvSpPr>
          <p:spPr>
            <a:xfrm>
              <a:off x="928799" y="6445487"/>
              <a:ext cx="1181100" cy="201295"/>
            </a:xfrm>
            <a:custGeom>
              <a:avLst/>
              <a:gdLst/>
              <a:ahLst/>
              <a:cxnLst/>
              <a:rect l="l" t="t" r="r" b="b"/>
              <a:pathLst>
                <a:path w="1181100" h="201295">
                  <a:moveTo>
                    <a:pt x="1080160" y="0"/>
                  </a:moveTo>
                  <a:lnTo>
                    <a:pt x="100647" y="0"/>
                  </a:lnTo>
                  <a:lnTo>
                    <a:pt x="61470" y="7909"/>
                  </a:lnTo>
                  <a:lnTo>
                    <a:pt x="29478" y="29478"/>
                  </a:lnTo>
                  <a:lnTo>
                    <a:pt x="7909" y="61470"/>
                  </a:lnTo>
                  <a:lnTo>
                    <a:pt x="0" y="100647"/>
                  </a:lnTo>
                  <a:lnTo>
                    <a:pt x="7909" y="139824"/>
                  </a:lnTo>
                  <a:lnTo>
                    <a:pt x="29478" y="171816"/>
                  </a:lnTo>
                  <a:lnTo>
                    <a:pt x="61470" y="193385"/>
                  </a:lnTo>
                  <a:lnTo>
                    <a:pt x="100647" y="201294"/>
                  </a:lnTo>
                  <a:lnTo>
                    <a:pt x="1080160" y="201294"/>
                  </a:lnTo>
                  <a:lnTo>
                    <a:pt x="1119330" y="193385"/>
                  </a:lnTo>
                  <a:lnTo>
                    <a:pt x="1151318" y="171816"/>
                  </a:lnTo>
                  <a:lnTo>
                    <a:pt x="1172886" y="139824"/>
                  </a:lnTo>
                  <a:lnTo>
                    <a:pt x="1180795" y="100647"/>
                  </a:lnTo>
                  <a:lnTo>
                    <a:pt x="1172886" y="61470"/>
                  </a:lnTo>
                  <a:lnTo>
                    <a:pt x="1151318" y="29478"/>
                  </a:lnTo>
                  <a:lnTo>
                    <a:pt x="1119330" y="7909"/>
                  </a:lnTo>
                  <a:lnTo>
                    <a:pt x="1080160" y="0"/>
                  </a:lnTo>
                  <a:close/>
                </a:path>
              </a:pathLst>
            </a:custGeom>
            <a:solidFill>
              <a:srgbClr val="00B1EB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378492" y="5913209"/>
            <a:ext cx="958476" cy="137176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lang="el-GR" sz="816" i="1" dirty="0">
                <a:solidFill>
                  <a:srgbClr val="FFFFFF"/>
                </a:solidFill>
                <a:latin typeface="Calibri"/>
                <a:cs typeface="Calibri"/>
              </a:rPr>
              <a:t>Ταμιευτήρας Υλίκης</a:t>
            </a:r>
            <a:endParaRPr sz="816" dirty="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83550" y="5862040"/>
            <a:ext cx="76457" cy="88595"/>
          </a:xfrm>
          <a:prstGeom prst="rect">
            <a:avLst/>
          </a:prstGeom>
        </p:spPr>
      </p:pic>
      <p:sp>
        <p:nvSpPr>
          <p:cNvPr id="13" name="object 4">
            <a:extLst>
              <a:ext uri="{FF2B5EF4-FFF2-40B4-BE49-F238E27FC236}">
                <a16:creationId xmlns:a16="http://schemas.microsoft.com/office/drawing/2014/main" id="{25798C05-425E-C2D6-FA5B-471FD02574BC}"/>
              </a:ext>
            </a:extLst>
          </p:cNvPr>
          <p:cNvSpPr/>
          <p:nvPr/>
        </p:nvSpPr>
        <p:spPr>
          <a:xfrm>
            <a:off x="5515214" y="-2304"/>
            <a:ext cx="6662222" cy="6253965"/>
          </a:xfrm>
          <a:custGeom>
            <a:avLst/>
            <a:gdLst/>
            <a:ahLst/>
            <a:cxnLst/>
            <a:rect l="l" t="t" r="r" b="b"/>
            <a:pathLst>
              <a:path w="7346950" h="6896734">
                <a:moveTo>
                  <a:pt x="4462145" y="6896654"/>
                </a:moveTo>
                <a:lnTo>
                  <a:pt x="4510405" y="6896399"/>
                </a:lnTo>
                <a:lnTo>
                  <a:pt x="4558544" y="6895634"/>
                </a:lnTo>
                <a:lnTo>
                  <a:pt x="4606558" y="6894362"/>
                </a:lnTo>
                <a:lnTo>
                  <a:pt x="4654444" y="6892585"/>
                </a:lnTo>
                <a:lnTo>
                  <a:pt x="4702201" y="6890307"/>
                </a:lnTo>
                <a:lnTo>
                  <a:pt x="4749826" y="6887530"/>
                </a:lnTo>
                <a:lnTo>
                  <a:pt x="4797315" y="6884256"/>
                </a:lnTo>
                <a:lnTo>
                  <a:pt x="4844667" y="6880488"/>
                </a:lnTo>
                <a:lnTo>
                  <a:pt x="4891878" y="6876228"/>
                </a:lnTo>
                <a:lnTo>
                  <a:pt x="4938947" y="6871479"/>
                </a:lnTo>
                <a:lnTo>
                  <a:pt x="4985871" y="6866244"/>
                </a:lnTo>
                <a:lnTo>
                  <a:pt x="5032647" y="6860525"/>
                </a:lnTo>
                <a:lnTo>
                  <a:pt x="5079273" y="6854325"/>
                </a:lnTo>
                <a:lnTo>
                  <a:pt x="5125745" y="6847646"/>
                </a:lnTo>
                <a:lnTo>
                  <a:pt x="5172062" y="6840491"/>
                </a:lnTo>
                <a:lnTo>
                  <a:pt x="5218221" y="6832863"/>
                </a:lnTo>
                <a:lnTo>
                  <a:pt x="5264220" y="6824763"/>
                </a:lnTo>
                <a:lnTo>
                  <a:pt x="5310055" y="6816195"/>
                </a:lnTo>
                <a:lnTo>
                  <a:pt x="5355725" y="6807161"/>
                </a:lnTo>
                <a:lnTo>
                  <a:pt x="5401226" y="6797664"/>
                </a:lnTo>
                <a:lnTo>
                  <a:pt x="5446556" y="6787706"/>
                </a:lnTo>
                <a:lnTo>
                  <a:pt x="5491713" y="6777290"/>
                </a:lnTo>
                <a:lnTo>
                  <a:pt x="5536693" y="6766418"/>
                </a:lnTo>
                <a:lnTo>
                  <a:pt x="5581496" y="6755093"/>
                </a:lnTo>
                <a:lnTo>
                  <a:pt x="5626117" y="6743318"/>
                </a:lnTo>
                <a:lnTo>
                  <a:pt x="5670554" y="6731095"/>
                </a:lnTo>
                <a:lnTo>
                  <a:pt x="5714805" y="6718426"/>
                </a:lnTo>
                <a:lnTo>
                  <a:pt x="5758867" y="6705315"/>
                </a:lnTo>
                <a:lnTo>
                  <a:pt x="5802738" y="6691763"/>
                </a:lnTo>
                <a:lnTo>
                  <a:pt x="5846414" y="6677774"/>
                </a:lnTo>
                <a:lnTo>
                  <a:pt x="5889895" y="6663349"/>
                </a:lnTo>
                <a:lnTo>
                  <a:pt x="5933176" y="6648492"/>
                </a:lnTo>
                <a:lnTo>
                  <a:pt x="5976255" y="6633205"/>
                </a:lnTo>
                <a:lnTo>
                  <a:pt x="6019130" y="6617491"/>
                </a:lnTo>
                <a:lnTo>
                  <a:pt x="6061799" y="6601352"/>
                </a:lnTo>
                <a:lnTo>
                  <a:pt x="6104257" y="6584790"/>
                </a:lnTo>
                <a:lnTo>
                  <a:pt x="6146505" y="6567809"/>
                </a:lnTo>
                <a:lnTo>
                  <a:pt x="6188537" y="6550411"/>
                </a:lnTo>
                <a:lnTo>
                  <a:pt x="6230353" y="6532598"/>
                </a:lnTo>
                <a:lnTo>
                  <a:pt x="6271948" y="6514373"/>
                </a:lnTo>
                <a:lnTo>
                  <a:pt x="6313322" y="6495739"/>
                </a:lnTo>
                <a:lnTo>
                  <a:pt x="6354471" y="6476698"/>
                </a:lnTo>
                <a:lnTo>
                  <a:pt x="6395392" y="6457252"/>
                </a:lnTo>
                <a:lnTo>
                  <a:pt x="6436084" y="6437405"/>
                </a:lnTo>
                <a:lnTo>
                  <a:pt x="6476543" y="6417158"/>
                </a:lnTo>
                <a:lnTo>
                  <a:pt x="6516767" y="6396515"/>
                </a:lnTo>
                <a:lnTo>
                  <a:pt x="6556754" y="6375478"/>
                </a:lnTo>
                <a:lnTo>
                  <a:pt x="6596500" y="6354049"/>
                </a:lnTo>
                <a:lnTo>
                  <a:pt x="6636004" y="6332232"/>
                </a:lnTo>
                <a:lnTo>
                  <a:pt x="6675263" y="6310028"/>
                </a:lnTo>
                <a:lnTo>
                  <a:pt x="6714273" y="6287440"/>
                </a:lnTo>
                <a:lnTo>
                  <a:pt x="6753033" y="6264471"/>
                </a:lnTo>
                <a:lnTo>
                  <a:pt x="6791540" y="6241124"/>
                </a:lnTo>
                <a:lnTo>
                  <a:pt x="6829792" y="6217400"/>
                </a:lnTo>
                <a:lnTo>
                  <a:pt x="6867786" y="6193303"/>
                </a:lnTo>
                <a:lnTo>
                  <a:pt x="6905518" y="6168834"/>
                </a:lnTo>
                <a:lnTo>
                  <a:pt x="6942988" y="6143998"/>
                </a:lnTo>
                <a:lnTo>
                  <a:pt x="6980192" y="6118795"/>
                </a:lnTo>
                <a:lnTo>
                  <a:pt x="7017127" y="6093229"/>
                </a:lnTo>
                <a:lnTo>
                  <a:pt x="7053792" y="6067303"/>
                </a:lnTo>
                <a:lnTo>
                  <a:pt x="7090183" y="6041018"/>
                </a:lnTo>
                <a:lnTo>
                  <a:pt x="7126298" y="6014378"/>
                </a:lnTo>
                <a:lnTo>
                  <a:pt x="7162134" y="5987385"/>
                </a:lnTo>
                <a:lnTo>
                  <a:pt x="7197689" y="5960041"/>
                </a:lnTo>
                <a:lnTo>
                  <a:pt x="7232961" y="5932349"/>
                </a:lnTo>
                <a:lnTo>
                  <a:pt x="7267946" y="5904312"/>
                </a:lnTo>
                <a:lnTo>
                  <a:pt x="7302642" y="5875933"/>
                </a:lnTo>
                <a:lnTo>
                  <a:pt x="7337046" y="5847213"/>
                </a:lnTo>
                <a:lnTo>
                  <a:pt x="7346646" y="5839036"/>
                </a:lnTo>
              </a:path>
              <a:path w="7346950" h="6896734">
                <a:moveTo>
                  <a:pt x="722066" y="0"/>
                </a:moveTo>
                <a:lnTo>
                  <a:pt x="679254" y="66853"/>
                </a:lnTo>
                <a:lnTo>
                  <a:pt x="655530" y="105104"/>
                </a:lnTo>
                <a:lnTo>
                  <a:pt x="632183" y="143612"/>
                </a:lnTo>
                <a:lnTo>
                  <a:pt x="609214" y="182372"/>
                </a:lnTo>
                <a:lnTo>
                  <a:pt x="586626" y="221383"/>
                </a:lnTo>
                <a:lnTo>
                  <a:pt x="564422" y="260641"/>
                </a:lnTo>
                <a:lnTo>
                  <a:pt x="542605" y="300145"/>
                </a:lnTo>
                <a:lnTo>
                  <a:pt x="521176" y="339892"/>
                </a:lnTo>
                <a:lnTo>
                  <a:pt x="500139" y="379878"/>
                </a:lnTo>
                <a:lnTo>
                  <a:pt x="479496" y="420103"/>
                </a:lnTo>
                <a:lnTo>
                  <a:pt x="459249" y="460562"/>
                </a:lnTo>
                <a:lnTo>
                  <a:pt x="439402" y="501254"/>
                </a:lnTo>
                <a:lnTo>
                  <a:pt x="419956" y="542175"/>
                </a:lnTo>
                <a:lnTo>
                  <a:pt x="400915" y="583324"/>
                </a:lnTo>
                <a:lnTo>
                  <a:pt x="382281" y="624698"/>
                </a:lnTo>
                <a:lnTo>
                  <a:pt x="364056" y="666294"/>
                </a:lnTo>
                <a:lnTo>
                  <a:pt x="346243" y="708110"/>
                </a:lnTo>
                <a:lnTo>
                  <a:pt x="328845" y="750142"/>
                </a:lnTo>
                <a:lnTo>
                  <a:pt x="311864" y="792389"/>
                </a:lnTo>
                <a:lnTo>
                  <a:pt x="295302" y="834849"/>
                </a:lnTo>
                <a:lnTo>
                  <a:pt x="279163" y="877517"/>
                </a:lnTo>
                <a:lnTo>
                  <a:pt x="263449" y="920392"/>
                </a:lnTo>
                <a:lnTo>
                  <a:pt x="248162" y="963472"/>
                </a:lnTo>
                <a:lnTo>
                  <a:pt x="233305" y="1006753"/>
                </a:lnTo>
                <a:lnTo>
                  <a:pt x="218880" y="1050234"/>
                </a:lnTo>
                <a:lnTo>
                  <a:pt x="204891" y="1093910"/>
                </a:lnTo>
                <a:lnTo>
                  <a:pt x="191339" y="1137781"/>
                </a:lnTo>
                <a:lnTo>
                  <a:pt x="178228" y="1181844"/>
                </a:lnTo>
                <a:lnTo>
                  <a:pt x="165559" y="1226095"/>
                </a:lnTo>
                <a:lnTo>
                  <a:pt x="153336" y="1270532"/>
                </a:lnTo>
                <a:lnTo>
                  <a:pt x="141561" y="1315153"/>
                </a:lnTo>
                <a:lnTo>
                  <a:pt x="130236" y="1359956"/>
                </a:lnTo>
                <a:lnTo>
                  <a:pt x="119364" y="1404937"/>
                </a:lnTo>
                <a:lnTo>
                  <a:pt x="108948" y="1450094"/>
                </a:lnTo>
                <a:lnTo>
                  <a:pt x="98990" y="1495424"/>
                </a:lnTo>
                <a:lnTo>
                  <a:pt x="89493" y="1540925"/>
                </a:lnTo>
                <a:lnTo>
                  <a:pt x="80459" y="1586595"/>
                </a:lnTo>
                <a:lnTo>
                  <a:pt x="71891" y="1632430"/>
                </a:lnTo>
                <a:lnTo>
                  <a:pt x="63791" y="1678429"/>
                </a:lnTo>
                <a:lnTo>
                  <a:pt x="56163" y="1724588"/>
                </a:lnTo>
                <a:lnTo>
                  <a:pt x="49008" y="1770906"/>
                </a:lnTo>
                <a:lnTo>
                  <a:pt x="42329" y="1817378"/>
                </a:lnTo>
                <a:lnTo>
                  <a:pt x="36129" y="1864004"/>
                </a:lnTo>
                <a:lnTo>
                  <a:pt x="30410" y="1910780"/>
                </a:lnTo>
                <a:lnTo>
                  <a:pt x="25175" y="1957704"/>
                </a:lnTo>
                <a:lnTo>
                  <a:pt x="20426" y="2004774"/>
                </a:lnTo>
                <a:lnTo>
                  <a:pt x="16166" y="2051985"/>
                </a:lnTo>
                <a:lnTo>
                  <a:pt x="12398" y="2099337"/>
                </a:lnTo>
                <a:lnTo>
                  <a:pt x="9124" y="2146827"/>
                </a:lnTo>
                <a:lnTo>
                  <a:pt x="6347" y="2194452"/>
                </a:lnTo>
                <a:lnTo>
                  <a:pt x="4069" y="2242209"/>
                </a:lnTo>
                <a:lnTo>
                  <a:pt x="2292" y="2290095"/>
                </a:lnTo>
                <a:lnTo>
                  <a:pt x="1020" y="2338110"/>
                </a:lnTo>
                <a:lnTo>
                  <a:pt x="255" y="2386248"/>
                </a:lnTo>
                <a:lnTo>
                  <a:pt x="0" y="2434509"/>
                </a:lnTo>
                <a:lnTo>
                  <a:pt x="255" y="2482770"/>
                </a:lnTo>
                <a:lnTo>
                  <a:pt x="1020" y="2530909"/>
                </a:lnTo>
                <a:lnTo>
                  <a:pt x="2292" y="2578923"/>
                </a:lnTo>
                <a:lnTo>
                  <a:pt x="4069" y="2626809"/>
                </a:lnTo>
                <a:lnTo>
                  <a:pt x="6347" y="2674566"/>
                </a:lnTo>
                <a:lnTo>
                  <a:pt x="9124" y="2722191"/>
                </a:lnTo>
                <a:lnTo>
                  <a:pt x="12398" y="2769680"/>
                </a:lnTo>
                <a:lnTo>
                  <a:pt x="16166" y="2817032"/>
                </a:lnTo>
                <a:lnTo>
                  <a:pt x="20426" y="2864243"/>
                </a:lnTo>
                <a:lnTo>
                  <a:pt x="25175" y="2911312"/>
                </a:lnTo>
                <a:lnTo>
                  <a:pt x="30410" y="2958236"/>
                </a:lnTo>
                <a:lnTo>
                  <a:pt x="36129" y="3005012"/>
                </a:lnTo>
                <a:lnTo>
                  <a:pt x="42329" y="3051638"/>
                </a:lnTo>
                <a:lnTo>
                  <a:pt x="49008" y="3098110"/>
                </a:lnTo>
                <a:lnTo>
                  <a:pt x="56163" y="3144427"/>
                </a:lnTo>
                <a:lnTo>
                  <a:pt x="63791" y="3190586"/>
                </a:lnTo>
                <a:lnTo>
                  <a:pt x="71891" y="3236585"/>
                </a:lnTo>
                <a:lnTo>
                  <a:pt x="80459" y="3282420"/>
                </a:lnTo>
                <a:lnTo>
                  <a:pt x="89493" y="3328090"/>
                </a:lnTo>
                <a:lnTo>
                  <a:pt x="98990" y="3373591"/>
                </a:lnTo>
                <a:lnTo>
                  <a:pt x="108948" y="3418921"/>
                </a:lnTo>
                <a:lnTo>
                  <a:pt x="119364" y="3464078"/>
                </a:lnTo>
                <a:lnTo>
                  <a:pt x="130236" y="3509058"/>
                </a:lnTo>
                <a:lnTo>
                  <a:pt x="141561" y="3553861"/>
                </a:lnTo>
                <a:lnTo>
                  <a:pt x="153336" y="3598482"/>
                </a:lnTo>
                <a:lnTo>
                  <a:pt x="165559" y="3642919"/>
                </a:lnTo>
                <a:lnTo>
                  <a:pt x="178228" y="3687170"/>
                </a:lnTo>
                <a:lnTo>
                  <a:pt x="191339" y="3731232"/>
                </a:lnTo>
                <a:lnTo>
                  <a:pt x="204891" y="3775103"/>
                </a:lnTo>
                <a:lnTo>
                  <a:pt x="218880" y="3818779"/>
                </a:lnTo>
                <a:lnTo>
                  <a:pt x="233305" y="3862260"/>
                </a:lnTo>
                <a:lnTo>
                  <a:pt x="248162" y="3905541"/>
                </a:lnTo>
                <a:lnTo>
                  <a:pt x="263449" y="3948620"/>
                </a:lnTo>
                <a:lnTo>
                  <a:pt x="279163" y="3991495"/>
                </a:lnTo>
                <a:lnTo>
                  <a:pt x="295302" y="4034164"/>
                </a:lnTo>
                <a:lnTo>
                  <a:pt x="311864" y="4076622"/>
                </a:lnTo>
                <a:lnTo>
                  <a:pt x="328845" y="4118870"/>
                </a:lnTo>
                <a:lnTo>
                  <a:pt x="346243" y="4160902"/>
                </a:lnTo>
                <a:lnTo>
                  <a:pt x="364056" y="4202718"/>
                </a:lnTo>
                <a:lnTo>
                  <a:pt x="382281" y="4244313"/>
                </a:lnTo>
                <a:lnTo>
                  <a:pt x="400915" y="4285687"/>
                </a:lnTo>
                <a:lnTo>
                  <a:pt x="419956" y="4326836"/>
                </a:lnTo>
                <a:lnTo>
                  <a:pt x="439402" y="4367757"/>
                </a:lnTo>
                <a:lnTo>
                  <a:pt x="459249" y="4408449"/>
                </a:lnTo>
                <a:lnTo>
                  <a:pt x="479496" y="4448908"/>
                </a:lnTo>
                <a:lnTo>
                  <a:pt x="500139" y="4489132"/>
                </a:lnTo>
                <a:lnTo>
                  <a:pt x="521176" y="4529119"/>
                </a:lnTo>
                <a:lnTo>
                  <a:pt x="542605" y="4568865"/>
                </a:lnTo>
                <a:lnTo>
                  <a:pt x="564422" y="4608369"/>
                </a:lnTo>
                <a:lnTo>
                  <a:pt x="586626" y="4647628"/>
                </a:lnTo>
                <a:lnTo>
                  <a:pt x="609214" y="4686638"/>
                </a:lnTo>
                <a:lnTo>
                  <a:pt x="632183" y="4725398"/>
                </a:lnTo>
                <a:lnTo>
                  <a:pt x="655530" y="4763905"/>
                </a:lnTo>
                <a:lnTo>
                  <a:pt x="679254" y="4802157"/>
                </a:lnTo>
                <a:lnTo>
                  <a:pt x="703351" y="4840151"/>
                </a:lnTo>
                <a:lnTo>
                  <a:pt x="727820" y="4877883"/>
                </a:lnTo>
                <a:lnTo>
                  <a:pt x="752656" y="4915353"/>
                </a:lnTo>
                <a:lnTo>
                  <a:pt x="777859" y="4952557"/>
                </a:lnTo>
                <a:lnTo>
                  <a:pt x="803425" y="4989492"/>
                </a:lnTo>
                <a:lnTo>
                  <a:pt x="829351" y="5026157"/>
                </a:lnTo>
                <a:lnTo>
                  <a:pt x="855636" y="5062548"/>
                </a:lnTo>
                <a:lnTo>
                  <a:pt x="882276" y="5098663"/>
                </a:lnTo>
                <a:lnTo>
                  <a:pt x="909269" y="5134499"/>
                </a:lnTo>
                <a:lnTo>
                  <a:pt x="936613" y="5170054"/>
                </a:lnTo>
                <a:lnTo>
                  <a:pt x="964305" y="5205326"/>
                </a:lnTo>
                <a:lnTo>
                  <a:pt x="992342" y="5240311"/>
                </a:lnTo>
                <a:lnTo>
                  <a:pt x="1020721" y="5275007"/>
                </a:lnTo>
                <a:lnTo>
                  <a:pt x="1049441" y="5309411"/>
                </a:lnTo>
                <a:lnTo>
                  <a:pt x="1078499" y="5343522"/>
                </a:lnTo>
                <a:lnTo>
                  <a:pt x="1107891" y="5377336"/>
                </a:lnTo>
                <a:lnTo>
                  <a:pt x="1137616" y="5410851"/>
                </a:lnTo>
                <a:lnTo>
                  <a:pt x="1167671" y="5444064"/>
                </a:lnTo>
                <a:lnTo>
                  <a:pt x="1198054" y="5476973"/>
                </a:lnTo>
                <a:lnTo>
                  <a:pt x="1228761" y="5509575"/>
                </a:lnTo>
                <a:lnTo>
                  <a:pt x="1259790" y="5541868"/>
                </a:lnTo>
                <a:lnTo>
                  <a:pt x="1291139" y="5573849"/>
                </a:lnTo>
                <a:lnTo>
                  <a:pt x="1322805" y="5605515"/>
                </a:lnTo>
                <a:lnTo>
                  <a:pt x="1354786" y="5636864"/>
                </a:lnTo>
                <a:lnTo>
                  <a:pt x="1387079" y="5667893"/>
                </a:lnTo>
                <a:lnTo>
                  <a:pt x="1419681" y="5698600"/>
                </a:lnTo>
                <a:lnTo>
                  <a:pt x="1452590" y="5728983"/>
                </a:lnTo>
                <a:lnTo>
                  <a:pt x="1485803" y="5759038"/>
                </a:lnTo>
                <a:lnTo>
                  <a:pt x="1519318" y="5788763"/>
                </a:lnTo>
                <a:lnTo>
                  <a:pt x="1553132" y="5818155"/>
                </a:lnTo>
                <a:lnTo>
                  <a:pt x="1587243" y="5847213"/>
                </a:lnTo>
                <a:lnTo>
                  <a:pt x="1621647" y="5875933"/>
                </a:lnTo>
                <a:lnTo>
                  <a:pt x="1656343" y="5904312"/>
                </a:lnTo>
                <a:lnTo>
                  <a:pt x="1691328" y="5932349"/>
                </a:lnTo>
                <a:lnTo>
                  <a:pt x="1726600" y="5960041"/>
                </a:lnTo>
                <a:lnTo>
                  <a:pt x="1762155" y="5987385"/>
                </a:lnTo>
                <a:lnTo>
                  <a:pt x="1797991" y="6014378"/>
                </a:lnTo>
                <a:lnTo>
                  <a:pt x="1834106" y="6041018"/>
                </a:lnTo>
                <a:lnTo>
                  <a:pt x="1870497" y="6067303"/>
                </a:lnTo>
                <a:lnTo>
                  <a:pt x="1907162" y="6093229"/>
                </a:lnTo>
                <a:lnTo>
                  <a:pt x="1944097" y="6118795"/>
                </a:lnTo>
                <a:lnTo>
                  <a:pt x="1981301" y="6143998"/>
                </a:lnTo>
                <a:lnTo>
                  <a:pt x="2018771" y="6168834"/>
                </a:lnTo>
                <a:lnTo>
                  <a:pt x="2056503" y="6193303"/>
                </a:lnTo>
                <a:lnTo>
                  <a:pt x="2094497" y="6217400"/>
                </a:lnTo>
                <a:lnTo>
                  <a:pt x="2132749" y="6241124"/>
                </a:lnTo>
                <a:lnTo>
                  <a:pt x="2171256" y="6264471"/>
                </a:lnTo>
                <a:lnTo>
                  <a:pt x="2210016" y="6287440"/>
                </a:lnTo>
                <a:lnTo>
                  <a:pt x="2249026" y="6310028"/>
                </a:lnTo>
                <a:lnTo>
                  <a:pt x="2288285" y="6332232"/>
                </a:lnTo>
                <a:lnTo>
                  <a:pt x="2327789" y="6354049"/>
                </a:lnTo>
                <a:lnTo>
                  <a:pt x="2367535" y="6375478"/>
                </a:lnTo>
                <a:lnTo>
                  <a:pt x="2407522" y="6396515"/>
                </a:lnTo>
                <a:lnTo>
                  <a:pt x="2447746" y="6417158"/>
                </a:lnTo>
                <a:lnTo>
                  <a:pt x="2488205" y="6437405"/>
                </a:lnTo>
                <a:lnTo>
                  <a:pt x="2528897" y="6457252"/>
                </a:lnTo>
                <a:lnTo>
                  <a:pt x="2569818" y="6476698"/>
                </a:lnTo>
                <a:lnTo>
                  <a:pt x="2610967" y="6495739"/>
                </a:lnTo>
                <a:lnTo>
                  <a:pt x="2652341" y="6514373"/>
                </a:lnTo>
                <a:lnTo>
                  <a:pt x="2693936" y="6532598"/>
                </a:lnTo>
                <a:lnTo>
                  <a:pt x="2735752" y="6550411"/>
                </a:lnTo>
                <a:lnTo>
                  <a:pt x="2777784" y="6567809"/>
                </a:lnTo>
                <a:lnTo>
                  <a:pt x="2820032" y="6584790"/>
                </a:lnTo>
                <a:lnTo>
                  <a:pt x="2862490" y="6601352"/>
                </a:lnTo>
                <a:lnTo>
                  <a:pt x="2905159" y="6617491"/>
                </a:lnTo>
                <a:lnTo>
                  <a:pt x="2948034" y="6633205"/>
                </a:lnTo>
                <a:lnTo>
                  <a:pt x="2991113" y="6648492"/>
                </a:lnTo>
                <a:lnTo>
                  <a:pt x="3034394" y="6663349"/>
                </a:lnTo>
                <a:lnTo>
                  <a:pt x="3077875" y="6677774"/>
                </a:lnTo>
                <a:lnTo>
                  <a:pt x="3121551" y="6691763"/>
                </a:lnTo>
                <a:lnTo>
                  <a:pt x="3165422" y="6705315"/>
                </a:lnTo>
                <a:lnTo>
                  <a:pt x="3209484" y="6718426"/>
                </a:lnTo>
                <a:lnTo>
                  <a:pt x="3253735" y="6731095"/>
                </a:lnTo>
                <a:lnTo>
                  <a:pt x="3298172" y="6743318"/>
                </a:lnTo>
                <a:lnTo>
                  <a:pt x="3342793" y="6755093"/>
                </a:lnTo>
                <a:lnTo>
                  <a:pt x="3387596" y="6766418"/>
                </a:lnTo>
                <a:lnTo>
                  <a:pt x="3432576" y="6777290"/>
                </a:lnTo>
                <a:lnTo>
                  <a:pt x="3477733" y="6787706"/>
                </a:lnTo>
                <a:lnTo>
                  <a:pt x="3523063" y="6797664"/>
                </a:lnTo>
                <a:lnTo>
                  <a:pt x="3568564" y="6807161"/>
                </a:lnTo>
                <a:lnTo>
                  <a:pt x="3614234" y="6816195"/>
                </a:lnTo>
                <a:lnTo>
                  <a:pt x="3660069" y="6824763"/>
                </a:lnTo>
                <a:lnTo>
                  <a:pt x="3706068" y="6832863"/>
                </a:lnTo>
                <a:lnTo>
                  <a:pt x="3752227" y="6840491"/>
                </a:lnTo>
                <a:lnTo>
                  <a:pt x="3798544" y="6847646"/>
                </a:lnTo>
                <a:lnTo>
                  <a:pt x="3845016" y="6854325"/>
                </a:lnTo>
                <a:lnTo>
                  <a:pt x="3891642" y="6860525"/>
                </a:lnTo>
                <a:lnTo>
                  <a:pt x="3938418" y="6866244"/>
                </a:lnTo>
                <a:lnTo>
                  <a:pt x="3985342" y="6871479"/>
                </a:lnTo>
                <a:lnTo>
                  <a:pt x="4032411" y="6876228"/>
                </a:lnTo>
                <a:lnTo>
                  <a:pt x="4079622" y="6880488"/>
                </a:lnTo>
                <a:lnTo>
                  <a:pt x="4126974" y="6884256"/>
                </a:lnTo>
                <a:lnTo>
                  <a:pt x="4174463" y="6887530"/>
                </a:lnTo>
                <a:lnTo>
                  <a:pt x="4222088" y="6890307"/>
                </a:lnTo>
                <a:lnTo>
                  <a:pt x="4269845" y="6892585"/>
                </a:lnTo>
                <a:lnTo>
                  <a:pt x="4317731" y="6894362"/>
                </a:lnTo>
                <a:lnTo>
                  <a:pt x="4365745" y="6895634"/>
                </a:lnTo>
                <a:lnTo>
                  <a:pt x="4413884" y="6896399"/>
                </a:lnTo>
                <a:lnTo>
                  <a:pt x="4462145" y="6896654"/>
                </a:lnTo>
              </a:path>
            </a:pathLst>
          </a:custGeom>
          <a:ln w="12700">
            <a:solidFill>
              <a:srgbClr val="71CBF4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4" name="object 5">
            <a:extLst>
              <a:ext uri="{FF2B5EF4-FFF2-40B4-BE49-F238E27FC236}">
                <a16:creationId xmlns:a16="http://schemas.microsoft.com/office/drawing/2014/main" id="{896E82B4-6980-44D1-AA05-D0F0921BF756}"/>
              </a:ext>
            </a:extLst>
          </p:cNvPr>
          <p:cNvSpPr/>
          <p:nvPr/>
        </p:nvSpPr>
        <p:spPr>
          <a:xfrm>
            <a:off x="812882" y="512230"/>
            <a:ext cx="3457832" cy="3501724"/>
          </a:xfrm>
          <a:custGeom>
            <a:avLst/>
            <a:gdLst/>
            <a:ahLst/>
            <a:cxnLst/>
            <a:rect l="l" t="t" r="r" b="b"/>
            <a:pathLst>
              <a:path w="3654425" h="3654425">
                <a:moveTo>
                  <a:pt x="1826996" y="0"/>
                </a:moveTo>
                <a:lnTo>
                  <a:pt x="1778324" y="635"/>
                </a:lnTo>
                <a:lnTo>
                  <a:pt x="1729966" y="2532"/>
                </a:lnTo>
                <a:lnTo>
                  <a:pt x="1681937" y="5674"/>
                </a:lnTo>
                <a:lnTo>
                  <a:pt x="1634255" y="10045"/>
                </a:lnTo>
                <a:lnTo>
                  <a:pt x="1586933" y="15630"/>
                </a:lnTo>
                <a:lnTo>
                  <a:pt x="1539989" y="22413"/>
                </a:lnTo>
                <a:lnTo>
                  <a:pt x="1493437" y="30378"/>
                </a:lnTo>
                <a:lnTo>
                  <a:pt x="1447295" y="39509"/>
                </a:lnTo>
                <a:lnTo>
                  <a:pt x="1401576" y="49791"/>
                </a:lnTo>
                <a:lnTo>
                  <a:pt x="1356298" y="61207"/>
                </a:lnTo>
                <a:lnTo>
                  <a:pt x="1311476" y="73743"/>
                </a:lnTo>
                <a:lnTo>
                  <a:pt x="1267126" y="87381"/>
                </a:lnTo>
                <a:lnTo>
                  <a:pt x="1223264" y="102107"/>
                </a:lnTo>
                <a:lnTo>
                  <a:pt x="1179905" y="117904"/>
                </a:lnTo>
                <a:lnTo>
                  <a:pt x="1137065" y="134758"/>
                </a:lnTo>
                <a:lnTo>
                  <a:pt x="1094760" y="152651"/>
                </a:lnTo>
                <a:lnTo>
                  <a:pt x="1053005" y="171568"/>
                </a:lnTo>
                <a:lnTo>
                  <a:pt x="1011818" y="191494"/>
                </a:lnTo>
                <a:lnTo>
                  <a:pt x="971212" y="212413"/>
                </a:lnTo>
                <a:lnTo>
                  <a:pt x="931205" y="234308"/>
                </a:lnTo>
                <a:lnTo>
                  <a:pt x="891812" y="257165"/>
                </a:lnTo>
                <a:lnTo>
                  <a:pt x="853048" y="280967"/>
                </a:lnTo>
                <a:lnTo>
                  <a:pt x="814929" y="305698"/>
                </a:lnTo>
                <a:lnTo>
                  <a:pt x="777472" y="331343"/>
                </a:lnTo>
                <a:lnTo>
                  <a:pt x="740692" y="357887"/>
                </a:lnTo>
                <a:lnTo>
                  <a:pt x="704605" y="385312"/>
                </a:lnTo>
                <a:lnTo>
                  <a:pt x="669226" y="413604"/>
                </a:lnTo>
                <a:lnTo>
                  <a:pt x="634572" y="442746"/>
                </a:lnTo>
                <a:lnTo>
                  <a:pt x="600657" y="472723"/>
                </a:lnTo>
                <a:lnTo>
                  <a:pt x="567499" y="503519"/>
                </a:lnTo>
                <a:lnTo>
                  <a:pt x="535112" y="535119"/>
                </a:lnTo>
                <a:lnTo>
                  <a:pt x="503513" y="567506"/>
                </a:lnTo>
                <a:lnTo>
                  <a:pt x="472717" y="600664"/>
                </a:lnTo>
                <a:lnTo>
                  <a:pt x="442740" y="634579"/>
                </a:lnTo>
                <a:lnTo>
                  <a:pt x="413598" y="669234"/>
                </a:lnTo>
                <a:lnTo>
                  <a:pt x="385307" y="704613"/>
                </a:lnTo>
                <a:lnTo>
                  <a:pt x="357882" y="740700"/>
                </a:lnTo>
                <a:lnTo>
                  <a:pt x="331339" y="777481"/>
                </a:lnTo>
                <a:lnTo>
                  <a:pt x="305694" y="814938"/>
                </a:lnTo>
                <a:lnTo>
                  <a:pt x="280963" y="853057"/>
                </a:lnTo>
                <a:lnTo>
                  <a:pt x="257161" y="891821"/>
                </a:lnTo>
                <a:lnTo>
                  <a:pt x="234305" y="931215"/>
                </a:lnTo>
                <a:lnTo>
                  <a:pt x="212410" y="971222"/>
                </a:lnTo>
                <a:lnTo>
                  <a:pt x="191492" y="1011828"/>
                </a:lnTo>
                <a:lnTo>
                  <a:pt x="171566" y="1053016"/>
                </a:lnTo>
                <a:lnTo>
                  <a:pt x="152649" y="1094770"/>
                </a:lnTo>
                <a:lnTo>
                  <a:pt x="134756" y="1137075"/>
                </a:lnTo>
                <a:lnTo>
                  <a:pt x="117903" y="1179916"/>
                </a:lnTo>
                <a:lnTo>
                  <a:pt x="102105" y="1223275"/>
                </a:lnTo>
                <a:lnTo>
                  <a:pt x="87380" y="1267138"/>
                </a:lnTo>
                <a:lnTo>
                  <a:pt x="73742" y="1311488"/>
                </a:lnTo>
                <a:lnTo>
                  <a:pt x="61206" y="1356310"/>
                </a:lnTo>
                <a:lnTo>
                  <a:pt x="49790" y="1401588"/>
                </a:lnTo>
                <a:lnTo>
                  <a:pt x="39509" y="1447307"/>
                </a:lnTo>
                <a:lnTo>
                  <a:pt x="30378" y="1493450"/>
                </a:lnTo>
                <a:lnTo>
                  <a:pt x="22413" y="1540001"/>
                </a:lnTo>
                <a:lnTo>
                  <a:pt x="15630" y="1586946"/>
                </a:lnTo>
                <a:lnTo>
                  <a:pt x="10045" y="1634267"/>
                </a:lnTo>
                <a:lnTo>
                  <a:pt x="5674" y="1681950"/>
                </a:lnTo>
                <a:lnTo>
                  <a:pt x="2532" y="1729978"/>
                </a:lnTo>
                <a:lnTo>
                  <a:pt x="635" y="1778337"/>
                </a:lnTo>
                <a:lnTo>
                  <a:pt x="0" y="1827009"/>
                </a:lnTo>
                <a:lnTo>
                  <a:pt x="635" y="1875680"/>
                </a:lnTo>
                <a:lnTo>
                  <a:pt x="2532" y="1924038"/>
                </a:lnTo>
                <a:lnTo>
                  <a:pt x="5674" y="1972066"/>
                </a:lnTo>
                <a:lnTo>
                  <a:pt x="10045" y="2019748"/>
                </a:lnTo>
                <a:lnTo>
                  <a:pt x="15630" y="2067069"/>
                </a:lnTo>
                <a:lnTo>
                  <a:pt x="22413" y="2114013"/>
                </a:lnTo>
                <a:lnTo>
                  <a:pt x="30378" y="2160564"/>
                </a:lnTo>
                <a:lnTo>
                  <a:pt x="39509" y="2206707"/>
                </a:lnTo>
                <a:lnTo>
                  <a:pt x="49790" y="2252425"/>
                </a:lnTo>
                <a:lnTo>
                  <a:pt x="61206" y="2297702"/>
                </a:lnTo>
                <a:lnTo>
                  <a:pt x="73742" y="2342524"/>
                </a:lnTo>
                <a:lnTo>
                  <a:pt x="87380" y="2386874"/>
                </a:lnTo>
                <a:lnTo>
                  <a:pt x="102105" y="2430736"/>
                </a:lnTo>
                <a:lnTo>
                  <a:pt x="117903" y="2474095"/>
                </a:lnTo>
                <a:lnTo>
                  <a:pt x="134756" y="2516935"/>
                </a:lnTo>
                <a:lnTo>
                  <a:pt x="152649" y="2559240"/>
                </a:lnTo>
                <a:lnTo>
                  <a:pt x="171566" y="2600994"/>
                </a:lnTo>
                <a:lnTo>
                  <a:pt x="191492" y="2642182"/>
                </a:lnTo>
                <a:lnTo>
                  <a:pt x="212410" y="2682787"/>
                </a:lnTo>
                <a:lnTo>
                  <a:pt x="234305" y="2722794"/>
                </a:lnTo>
                <a:lnTo>
                  <a:pt x="257161" y="2762188"/>
                </a:lnTo>
                <a:lnTo>
                  <a:pt x="280963" y="2800951"/>
                </a:lnTo>
                <a:lnTo>
                  <a:pt x="305694" y="2839070"/>
                </a:lnTo>
                <a:lnTo>
                  <a:pt x="331339" y="2876527"/>
                </a:lnTo>
                <a:lnTo>
                  <a:pt x="357882" y="2913307"/>
                </a:lnTo>
                <a:lnTo>
                  <a:pt x="385307" y="2949395"/>
                </a:lnTo>
                <a:lnTo>
                  <a:pt x="413598" y="2984773"/>
                </a:lnTo>
                <a:lnTo>
                  <a:pt x="442740" y="3019428"/>
                </a:lnTo>
                <a:lnTo>
                  <a:pt x="472717" y="3053342"/>
                </a:lnTo>
                <a:lnTo>
                  <a:pt x="503513" y="3086501"/>
                </a:lnTo>
                <a:lnTo>
                  <a:pt x="535112" y="3118888"/>
                </a:lnTo>
                <a:lnTo>
                  <a:pt x="567499" y="3150487"/>
                </a:lnTo>
                <a:lnTo>
                  <a:pt x="600657" y="3181283"/>
                </a:lnTo>
                <a:lnTo>
                  <a:pt x="634572" y="3211260"/>
                </a:lnTo>
                <a:lnTo>
                  <a:pt x="669226" y="3240402"/>
                </a:lnTo>
                <a:lnTo>
                  <a:pt x="704605" y="3268694"/>
                </a:lnTo>
                <a:lnTo>
                  <a:pt x="740692" y="3296119"/>
                </a:lnTo>
                <a:lnTo>
                  <a:pt x="777472" y="3322662"/>
                </a:lnTo>
                <a:lnTo>
                  <a:pt x="814929" y="3348307"/>
                </a:lnTo>
                <a:lnTo>
                  <a:pt x="853048" y="3373039"/>
                </a:lnTo>
                <a:lnTo>
                  <a:pt x="891812" y="3396841"/>
                </a:lnTo>
                <a:lnTo>
                  <a:pt x="931205" y="3419697"/>
                </a:lnTo>
                <a:lnTo>
                  <a:pt x="971212" y="3441592"/>
                </a:lnTo>
                <a:lnTo>
                  <a:pt x="1011818" y="3462511"/>
                </a:lnTo>
                <a:lnTo>
                  <a:pt x="1053005" y="3482437"/>
                </a:lnTo>
                <a:lnTo>
                  <a:pt x="1094760" y="3501354"/>
                </a:lnTo>
                <a:lnTo>
                  <a:pt x="1137065" y="3519248"/>
                </a:lnTo>
                <a:lnTo>
                  <a:pt x="1179905" y="3536101"/>
                </a:lnTo>
                <a:lnTo>
                  <a:pt x="1223264" y="3551898"/>
                </a:lnTo>
                <a:lnTo>
                  <a:pt x="1267126" y="3566624"/>
                </a:lnTo>
                <a:lnTo>
                  <a:pt x="1311476" y="3580262"/>
                </a:lnTo>
                <a:lnTo>
                  <a:pt x="1356298" y="3592798"/>
                </a:lnTo>
                <a:lnTo>
                  <a:pt x="1401576" y="3604214"/>
                </a:lnTo>
                <a:lnTo>
                  <a:pt x="1447295" y="3614496"/>
                </a:lnTo>
                <a:lnTo>
                  <a:pt x="1493437" y="3623627"/>
                </a:lnTo>
                <a:lnTo>
                  <a:pt x="1539989" y="3631592"/>
                </a:lnTo>
                <a:lnTo>
                  <a:pt x="1586933" y="3638375"/>
                </a:lnTo>
                <a:lnTo>
                  <a:pt x="1634255" y="3643960"/>
                </a:lnTo>
                <a:lnTo>
                  <a:pt x="1681937" y="3648331"/>
                </a:lnTo>
                <a:lnTo>
                  <a:pt x="1729966" y="3651473"/>
                </a:lnTo>
                <a:lnTo>
                  <a:pt x="1778324" y="3653370"/>
                </a:lnTo>
                <a:lnTo>
                  <a:pt x="1826996" y="3654005"/>
                </a:lnTo>
                <a:lnTo>
                  <a:pt x="1875668" y="3653370"/>
                </a:lnTo>
                <a:lnTo>
                  <a:pt x="1924026" y="3651473"/>
                </a:lnTo>
                <a:lnTo>
                  <a:pt x="1972055" y="3648331"/>
                </a:lnTo>
                <a:lnTo>
                  <a:pt x="2019738" y="3643960"/>
                </a:lnTo>
                <a:lnTo>
                  <a:pt x="2067059" y="3638375"/>
                </a:lnTo>
                <a:lnTo>
                  <a:pt x="2114004" y="3631592"/>
                </a:lnTo>
                <a:lnTo>
                  <a:pt x="2160555" y="3623627"/>
                </a:lnTo>
                <a:lnTo>
                  <a:pt x="2206698" y="3614496"/>
                </a:lnTo>
                <a:lnTo>
                  <a:pt x="2252416" y="3604214"/>
                </a:lnTo>
                <a:lnTo>
                  <a:pt x="2297694" y="3592798"/>
                </a:lnTo>
                <a:lnTo>
                  <a:pt x="2342516" y="3580262"/>
                </a:lnTo>
                <a:lnTo>
                  <a:pt x="2386866" y="3566624"/>
                </a:lnTo>
                <a:lnTo>
                  <a:pt x="2430728" y="3551898"/>
                </a:lnTo>
                <a:lnTo>
                  <a:pt x="2474088" y="3536101"/>
                </a:lnTo>
                <a:lnTo>
                  <a:pt x="2516928" y="3519248"/>
                </a:lnTo>
                <a:lnTo>
                  <a:pt x="2559233" y="3501354"/>
                </a:lnTo>
                <a:lnTo>
                  <a:pt x="2600987" y="3482437"/>
                </a:lnTo>
                <a:lnTo>
                  <a:pt x="2642174" y="3462511"/>
                </a:lnTo>
                <a:lnTo>
                  <a:pt x="2682780" y="3441592"/>
                </a:lnTo>
                <a:lnTo>
                  <a:pt x="2722787" y="3419697"/>
                </a:lnTo>
                <a:lnTo>
                  <a:pt x="2762181" y="3396841"/>
                </a:lnTo>
                <a:lnTo>
                  <a:pt x="2800944" y="3373039"/>
                </a:lnTo>
                <a:lnTo>
                  <a:pt x="2839063" y="3348307"/>
                </a:lnTo>
                <a:lnTo>
                  <a:pt x="2876520" y="3322662"/>
                </a:lnTo>
                <a:lnTo>
                  <a:pt x="2913300" y="3296119"/>
                </a:lnTo>
                <a:lnTo>
                  <a:pt x="2949387" y="3268694"/>
                </a:lnTo>
                <a:lnTo>
                  <a:pt x="2984766" y="3240402"/>
                </a:lnTo>
                <a:lnTo>
                  <a:pt x="3019420" y="3211260"/>
                </a:lnTo>
                <a:lnTo>
                  <a:pt x="3053335" y="3181283"/>
                </a:lnTo>
                <a:lnTo>
                  <a:pt x="3086493" y="3150487"/>
                </a:lnTo>
                <a:lnTo>
                  <a:pt x="3118880" y="3118888"/>
                </a:lnTo>
                <a:lnTo>
                  <a:pt x="3150479" y="3086501"/>
                </a:lnTo>
                <a:lnTo>
                  <a:pt x="3181275" y="3053342"/>
                </a:lnTo>
                <a:lnTo>
                  <a:pt x="3211252" y="3019428"/>
                </a:lnTo>
                <a:lnTo>
                  <a:pt x="3240394" y="2984773"/>
                </a:lnTo>
                <a:lnTo>
                  <a:pt x="3268685" y="2949395"/>
                </a:lnTo>
                <a:lnTo>
                  <a:pt x="3296110" y="2913307"/>
                </a:lnTo>
                <a:lnTo>
                  <a:pt x="3322653" y="2876527"/>
                </a:lnTo>
                <a:lnTo>
                  <a:pt x="3348298" y="2839070"/>
                </a:lnTo>
                <a:lnTo>
                  <a:pt x="3373029" y="2800951"/>
                </a:lnTo>
                <a:lnTo>
                  <a:pt x="3396831" y="2762188"/>
                </a:lnTo>
                <a:lnTo>
                  <a:pt x="3419687" y="2722794"/>
                </a:lnTo>
                <a:lnTo>
                  <a:pt x="3441582" y="2682787"/>
                </a:lnTo>
                <a:lnTo>
                  <a:pt x="3462501" y="2642182"/>
                </a:lnTo>
                <a:lnTo>
                  <a:pt x="3482426" y="2600994"/>
                </a:lnTo>
                <a:lnTo>
                  <a:pt x="3501343" y="2559240"/>
                </a:lnTo>
                <a:lnTo>
                  <a:pt x="3519236" y="2516935"/>
                </a:lnTo>
                <a:lnTo>
                  <a:pt x="3536090" y="2474095"/>
                </a:lnTo>
                <a:lnTo>
                  <a:pt x="3551887" y="2430736"/>
                </a:lnTo>
                <a:lnTo>
                  <a:pt x="3566612" y="2386874"/>
                </a:lnTo>
                <a:lnTo>
                  <a:pt x="3580251" y="2342524"/>
                </a:lnTo>
                <a:lnTo>
                  <a:pt x="3592786" y="2297702"/>
                </a:lnTo>
                <a:lnTo>
                  <a:pt x="3604202" y="2252425"/>
                </a:lnTo>
                <a:lnTo>
                  <a:pt x="3614484" y="2206707"/>
                </a:lnTo>
                <a:lnTo>
                  <a:pt x="3623615" y="2160564"/>
                </a:lnTo>
                <a:lnTo>
                  <a:pt x="3631579" y="2114013"/>
                </a:lnTo>
                <a:lnTo>
                  <a:pt x="3638362" y="2067069"/>
                </a:lnTo>
                <a:lnTo>
                  <a:pt x="3643947" y="2019748"/>
                </a:lnTo>
                <a:lnTo>
                  <a:pt x="3648318" y="1972066"/>
                </a:lnTo>
                <a:lnTo>
                  <a:pt x="3651460" y="1924038"/>
                </a:lnTo>
                <a:lnTo>
                  <a:pt x="3653357" y="1875680"/>
                </a:lnTo>
                <a:lnTo>
                  <a:pt x="3653993" y="1827009"/>
                </a:lnTo>
                <a:lnTo>
                  <a:pt x="3653357" y="1778337"/>
                </a:lnTo>
                <a:lnTo>
                  <a:pt x="3651460" y="1729978"/>
                </a:lnTo>
                <a:lnTo>
                  <a:pt x="3648318" y="1681950"/>
                </a:lnTo>
                <a:lnTo>
                  <a:pt x="3643947" y="1634267"/>
                </a:lnTo>
                <a:lnTo>
                  <a:pt x="3638362" y="1586946"/>
                </a:lnTo>
                <a:lnTo>
                  <a:pt x="3631579" y="1540001"/>
                </a:lnTo>
                <a:lnTo>
                  <a:pt x="3623615" y="1493450"/>
                </a:lnTo>
                <a:lnTo>
                  <a:pt x="3614484" y="1447307"/>
                </a:lnTo>
                <a:lnTo>
                  <a:pt x="3604202" y="1401588"/>
                </a:lnTo>
                <a:lnTo>
                  <a:pt x="3592786" y="1356310"/>
                </a:lnTo>
                <a:lnTo>
                  <a:pt x="3580251" y="1311488"/>
                </a:lnTo>
                <a:lnTo>
                  <a:pt x="3566612" y="1267138"/>
                </a:lnTo>
                <a:lnTo>
                  <a:pt x="3551887" y="1223275"/>
                </a:lnTo>
                <a:lnTo>
                  <a:pt x="3536090" y="1179916"/>
                </a:lnTo>
                <a:lnTo>
                  <a:pt x="3519236" y="1137075"/>
                </a:lnTo>
                <a:lnTo>
                  <a:pt x="3501343" y="1094770"/>
                </a:lnTo>
                <a:lnTo>
                  <a:pt x="3482426" y="1053016"/>
                </a:lnTo>
                <a:lnTo>
                  <a:pt x="3462501" y="1011828"/>
                </a:lnTo>
                <a:lnTo>
                  <a:pt x="3441582" y="971222"/>
                </a:lnTo>
                <a:lnTo>
                  <a:pt x="3419687" y="931215"/>
                </a:lnTo>
                <a:lnTo>
                  <a:pt x="3396831" y="891821"/>
                </a:lnTo>
                <a:lnTo>
                  <a:pt x="3373029" y="853057"/>
                </a:lnTo>
                <a:lnTo>
                  <a:pt x="3348298" y="814938"/>
                </a:lnTo>
                <a:lnTo>
                  <a:pt x="3322653" y="777481"/>
                </a:lnTo>
                <a:lnTo>
                  <a:pt x="3296110" y="740700"/>
                </a:lnTo>
                <a:lnTo>
                  <a:pt x="3268685" y="704613"/>
                </a:lnTo>
                <a:lnTo>
                  <a:pt x="3240394" y="669234"/>
                </a:lnTo>
                <a:lnTo>
                  <a:pt x="3211252" y="634579"/>
                </a:lnTo>
                <a:lnTo>
                  <a:pt x="3181275" y="600664"/>
                </a:lnTo>
                <a:lnTo>
                  <a:pt x="3150479" y="567506"/>
                </a:lnTo>
                <a:lnTo>
                  <a:pt x="3118880" y="535119"/>
                </a:lnTo>
                <a:lnTo>
                  <a:pt x="3086493" y="503519"/>
                </a:lnTo>
                <a:lnTo>
                  <a:pt x="3053335" y="472723"/>
                </a:lnTo>
                <a:lnTo>
                  <a:pt x="3019420" y="442746"/>
                </a:lnTo>
                <a:lnTo>
                  <a:pt x="2984766" y="413604"/>
                </a:lnTo>
                <a:lnTo>
                  <a:pt x="2949387" y="385312"/>
                </a:lnTo>
                <a:lnTo>
                  <a:pt x="2913300" y="357887"/>
                </a:lnTo>
                <a:lnTo>
                  <a:pt x="2876520" y="331343"/>
                </a:lnTo>
                <a:lnTo>
                  <a:pt x="2839063" y="305698"/>
                </a:lnTo>
                <a:lnTo>
                  <a:pt x="2800944" y="280967"/>
                </a:lnTo>
                <a:lnTo>
                  <a:pt x="2762181" y="257165"/>
                </a:lnTo>
                <a:lnTo>
                  <a:pt x="2722787" y="234308"/>
                </a:lnTo>
                <a:lnTo>
                  <a:pt x="2682780" y="212413"/>
                </a:lnTo>
                <a:lnTo>
                  <a:pt x="2642174" y="191494"/>
                </a:lnTo>
                <a:lnTo>
                  <a:pt x="2600987" y="171568"/>
                </a:lnTo>
                <a:lnTo>
                  <a:pt x="2559233" y="152651"/>
                </a:lnTo>
                <a:lnTo>
                  <a:pt x="2516928" y="134758"/>
                </a:lnTo>
                <a:lnTo>
                  <a:pt x="2474088" y="117904"/>
                </a:lnTo>
                <a:lnTo>
                  <a:pt x="2430728" y="102107"/>
                </a:lnTo>
                <a:lnTo>
                  <a:pt x="2386866" y="87381"/>
                </a:lnTo>
                <a:lnTo>
                  <a:pt x="2342516" y="73743"/>
                </a:lnTo>
                <a:lnTo>
                  <a:pt x="2297694" y="61207"/>
                </a:lnTo>
                <a:lnTo>
                  <a:pt x="2252416" y="49791"/>
                </a:lnTo>
                <a:lnTo>
                  <a:pt x="2206698" y="39509"/>
                </a:lnTo>
                <a:lnTo>
                  <a:pt x="2160555" y="30378"/>
                </a:lnTo>
                <a:lnTo>
                  <a:pt x="2114004" y="22413"/>
                </a:lnTo>
                <a:lnTo>
                  <a:pt x="2067059" y="15630"/>
                </a:lnTo>
                <a:lnTo>
                  <a:pt x="2019738" y="10045"/>
                </a:lnTo>
                <a:lnTo>
                  <a:pt x="1972055" y="5674"/>
                </a:lnTo>
                <a:lnTo>
                  <a:pt x="1924026" y="2532"/>
                </a:lnTo>
                <a:lnTo>
                  <a:pt x="1875668" y="635"/>
                </a:lnTo>
                <a:lnTo>
                  <a:pt x="1826996" y="0"/>
                </a:lnTo>
                <a:close/>
              </a:path>
            </a:pathLst>
          </a:custGeom>
          <a:solidFill>
            <a:srgbClr val="71CBF4"/>
          </a:solidFill>
        </p:spPr>
        <p:txBody>
          <a:bodyPr wrap="square" lIns="0" tIns="0" rIns="0" bIns="0" rtlCol="0"/>
          <a:lstStyle/>
          <a:p>
            <a:endParaRPr sz="1632" dirty="0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D1DA16B6-493D-1A40-B852-A140C24B1A79}"/>
              </a:ext>
            </a:extLst>
          </p:cNvPr>
          <p:cNvSpPr txBox="1">
            <a:spLocks/>
          </p:cNvSpPr>
          <p:nvPr/>
        </p:nvSpPr>
        <p:spPr>
          <a:xfrm>
            <a:off x="6530327" y="3900073"/>
            <a:ext cx="4290833" cy="128120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1516" marR="4607" algn="r">
              <a:spcBef>
                <a:spcPts val="91"/>
              </a:spcBef>
            </a:pPr>
            <a:endParaRPr lang="en-US" sz="2000" b="1" spc="-9" dirty="0">
              <a:solidFill>
                <a:srgbClr val="FFFFFF"/>
              </a:solidFill>
              <a:latin typeface="Trebuchet MS" panose="020B0603020202020204" pitchFamily="34" charset="0"/>
              <a:cs typeface="Tahoma"/>
            </a:endParaRPr>
          </a:p>
          <a:p>
            <a:pPr marL="11516" marR="4607" algn="r">
              <a:spcBef>
                <a:spcPts val="91"/>
              </a:spcBef>
            </a:pPr>
            <a:r>
              <a:rPr lang="el-GR" sz="2000" b="1" spc="-9" dirty="0">
                <a:solidFill>
                  <a:srgbClr val="FFFFFF"/>
                </a:solidFill>
                <a:latin typeface="Trebuchet MS" panose="020B0603020202020204" pitchFamily="34" charset="0"/>
                <a:cs typeface="Tahoma"/>
              </a:rPr>
              <a:t>Χάρης Σαχίνης</a:t>
            </a:r>
            <a:r>
              <a:rPr lang="en-US" sz="2000" b="1" spc="-9" dirty="0">
                <a:solidFill>
                  <a:srgbClr val="FFFFFF"/>
                </a:solidFill>
                <a:latin typeface="Trebuchet MS" panose="020B0603020202020204" pitchFamily="34" charset="0"/>
                <a:cs typeface="Tahoma"/>
              </a:rPr>
              <a:t> </a:t>
            </a:r>
            <a:endParaRPr lang="el-GR" sz="2000" b="1" spc="-9" dirty="0">
              <a:solidFill>
                <a:srgbClr val="FFFFFF"/>
              </a:solidFill>
              <a:latin typeface="Trebuchet MS" panose="020B0603020202020204" pitchFamily="34" charset="0"/>
              <a:cs typeface="Tahoma"/>
            </a:endParaRPr>
          </a:p>
          <a:p>
            <a:pPr marL="11516" marR="4607" algn="r">
              <a:spcBef>
                <a:spcPts val="91"/>
              </a:spcBef>
            </a:pPr>
            <a:r>
              <a:rPr lang="el-GR" sz="2000" b="1" spc="-9" dirty="0">
                <a:solidFill>
                  <a:srgbClr val="FFFFFF"/>
                </a:solidFill>
                <a:latin typeface="Trebuchet MS" panose="020B0603020202020204" pitchFamily="34" charset="0"/>
                <a:cs typeface="Tahoma"/>
              </a:rPr>
              <a:t>Διευθύνων Σύμβουλος</a:t>
            </a:r>
            <a:r>
              <a:rPr lang="en-US" sz="2000" b="1" spc="-9" dirty="0">
                <a:solidFill>
                  <a:srgbClr val="FFFFFF"/>
                </a:solidFill>
                <a:latin typeface="Trebuchet MS" panose="020B0603020202020204" pitchFamily="34" charset="0"/>
                <a:cs typeface="Tahoma"/>
              </a:rPr>
              <a:t> </a:t>
            </a:r>
            <a:r>
              <a:rPr lang="el-GR" sz="2000" b="1" spc="-9" dirty="0">
                <a:solidFill>
                  <a:srgbClr val="FFFFFF"/>
                </a:solidFill>
                <a:latin typeface="Trebuchet MS" panose="020B0603020202020204" pitchFamily="34" charset="0"/>
                <a:cs typeface="Tahoma"/>
              </a:rPr>
              <a:t>ΕΥΔΑΠ</a:t>
            </a:r>
          </a:p>
          <a:p>
            <a:pPr marL="11516" marR="4607" algn="r">
              <a:spcBef>
                <a:spcPts val="91"/>
              </a:spcBef>
            </a:pPr>
            <a:r>
              <a:rPr lang="el-GR" sz="2000" b="1" spc="-9" dirty="0">
                <a:solidFill>
                  <a:srgbClr val="FFFFFF"/>
                </a:solidFill>
                <a:latin typeface="Trebuchet MS" panose="020B0603020202020204" pitchFamily="34" charset="0"/>
                <a:cs typeface="Tahoma"/>
              </a:rPr>
              <a:t>20 </a:t>
            </a:r>
            <a:r>
              <a:rPr lang="el-GR" sz="2000" b="1" spc="-9" dirty="0" err="1">
                <a:solidFill>
                  <a:srgbClr val="FFFFFF"/>
                </a:solidFill>
                <a:latin typeface="Trebuchet MS" panose="020B0603020202020204" pitchFamily="34" charset="0"/>
                <a:cs typeface="Tahoma"/>
              </a:rPr>
              <a:t>Μαρτ</a:t>
            </a:r>
            <a:r>
              <a:rPr lang="en-US" sz="2000" b="1" spc="-9" dirty="0" err="1">
                <a:solidFill>
                  <a:srgbClr val="FFFFFF"/>
                </a:solidFill>
                <a:latin typeface="Trebuchet MS" panose="020B0603020202020204" pitchFamily="34" charset="0"/>
                <a:cs typeface="Tahoma"/>
              </a:rPr>
              <a:t>ί</a:t>
            </a:r>
            <a:r>
              <a:rPr lang="el-GR" sz="2000" b="1" spc="-9" dirty="0">
                <a:solidFill>
                  <a:srgbClr val="FFFFFF"/>
                </a:solidFill>
                <a:latin typeface="Trebuchet MS" panose="020B0603020202020204" pitchFamily="34" charset="0"/>
                <a:cs typeface="Tahoma"/>
              </a:rPr>
              <a:t>ου 2025</a:t>
            </a:r>
            <a:endParaRPr lang="en-GB" sz="2000" dirty="0">
              <a:latin typeface="Tahoma"/>
              <a:cs typeface="Tahoma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5269483-8020-1688-8627-A8BFC0C88451}"/>
              </a:ext>
            </a:extLst>
          </p:cNvPr>
          <p:cNvSpPr txBox="1"/>
          <p:nvPr/>
        </p:nvSpPr>
        <p:spPr>
          <a:xfrm>
            <a:off x="874675" y="1990669"/>
            <a:ext cx="3396039" cy="7620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176" b="1" dirty="0">
                <a:solidFill>
                  <a:schemeClr val="bg1"/>
                </a:solidFill>
                <a:latin typeface="Trebuchet MS" panose="020B0603020202020204" pitchFamily="34" charset="0"/>
              </a:rPr>
              <a:t>Άμεσες Προτεραιότητες</a:t>
            </a:r>
          </a:p>
          <a:p>
            <a:pPr algn="ctr"/>
            <a:r>
              <a:rPr lang="el-GR" sz="2176" b="1" dirty="0">
                <a:solidFill>
                  <a:schemeClr val="bg1"/>
                </a:solidFill>
                <a:latin typeface="Trebuchet MS" panose="020B0603020202020204" pitchFamily="34" charset="0"/>
              </a:rPr>
              <a:t>ΕΥΔΑΠ</a:t>
            </a:r>
          </a:p>
        </p:txBody>
      </p:sp>
      <p:pic>
        <p:nvPicPr>
          <p:cNvPr id="16" name="Picture 15" descr="A white logo on a black background&#10;&#10;Description automatically generated">
            <a:extLst>
              <a:ext uri="{FF2B5EF4-FFF2-40B4-BE49-F238E27FC236}">
                <a16:creationId xmlns:a16="http://schemas.microsoft.com/office/drawing/2014/main" id="{85A74DFF-2DF2-93B2-C7EF-3FE6A01C39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52" t="34457" r="22175" b="40922"/>
          <a:stretch/>
        </p:blipFill>
        <p:spPr>
          <a:xfrm>
            <a:off x="8934407" y="5181280"/>
            <a:ext cx="2003849" cy="680760"/>
          </a:xfrm>
          <a:prstGeom prst="rect">
            <a:avLst/>
          </a:prstGeom>
        </p:spPr>
      </p:pic>
      <p:sp>
        <p:nvSpPr>
          <p:cNvPr id="15" name="Θέση αριθμού διαφάνειας 14">
            <a:extLst>
              <a:ext uri="{FF2B5EF4-FFF2-40B4-BE49-F238E27FC236}">
                <a16:creationId xmlns:a16="http://schemas.microsoft.com/office/drawing/2014/main" id="{21D4203B-9386-1431-0A1B-EB6385A0217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5745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"/>
            <a:ext cx="11591365" cy="685798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59992"/>
                </a:lnTo>
                <a:lnTo>
                  <a:pt x="10692003" y="7559992"/>
                </a:lnTo>
                <a:lnTo>
                  <a:pt x="10692003" y="0"/>
                </a:lnTo>
                <a:close/>
              </a:path>
            </a:pathLst>
          </a:custGeom>
          <a:solidFill>
            <a:srgbClr val="0051A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" name="object 3"/>
          <p:cNvSpPr txBox="1"/>
          <p:nvPr/>
        </p:nvSpPr>
        <p:spPr>
          <a:xfrm>
            <a:off x="4852523" y="5249156"/>
            <a:ext cx="2486961" cy="465150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algn="ctr">
              <a:spcBef>
                <a:spcPts val="290"/>
              </a:spcBef>
            </a:pPr>
            <a:r>
              <a:rPr sz="816" b="1" spc="-32" dirty="0">
                <a:solidFill>
                  <a:srgbClr val="FFFFFF"/>
                </a:solidFill>
                <a:latin typeface="Arial"/>
                <a:cs typeface="Arial"/>
              </a:rPr>
              <a:t>EYDAP</a:t>
            </a:r>
            <a:r>
              <a:rPr sz="816" b="1" spc="-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16" b="1" spc="-23" dirty="0">
                <a:solidFill>
                  <a:srgbClr val="FFFFFF"/>
                </a:solidFill>
                <a:latin typeface="Arial"/>
                <a:cs typeface="Arial"/>
              </a:rPr>
              <a:t>SA</a:t>
            </a:r>
            <a:endParaRPr sz="816" dirty="0">
              <a:latin typeface="Arial"/>
              <a:cs typeface="Arial"/>
            </a:endParaRPr>
          </a:p>
          <a:p>
            <a:pPr algn="ctr">
              <a:spcBef>
                <a:spcPts val="199"/>
              </a:spcBef>
            </a:pPr>
            <a:r>
              <a:rPr sz="816" b="1" spc="-27" dirty="0">
                <a:solidFill>
                  <a:srgbClr val="FFFFFF"/>
                </a:solidFill>
                <a:latin typeface="Arial"/>
                <a:cs typeface="Arial"/>
              </a:rPr>
              <a:t>ATHENS</a:t>
            </a:r>
            <a:r>
              <a:rPr sz="816" b="1" spc="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16" b="1" spc="-41" dirty="0">
                <a:solidFill>
                  <a:srgbClr val="FFFFFF"/>
                </a:solidFill>
                <a:latin typeface="Arial"/>
                <a:cs typeface="Arial"/>
              </a:rPr>
              <a:t>WATER</a:t>
            </a:r>
            <a:r>
              <a:rPr sz="816" b="1" spc="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16" b="1" spc="-50" dirty="0">
                <a:solidFill>
                  <a:srgbClr val="FFFFFF"/>
                </a:solidFill>
                <a:latin typeface="Arial"/>
                <a:cs typeface="Arial"/>
              </a:rPr>
              <a:t>SUPPLY</a:t>
            </a:r>
            <a:r>
              <a:rPr sz="816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16" b="1" spc="-54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816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16" b="1" spc="-36" dirty="0">
                <a:solidFill>
                  <a:srgbClr val="FFFFFF"/>
                </a:solidFill>
                <a:latin typeface="Arial"/>
                <a:cs typeface="Arial"/>
              </a:rPr>
              <a:t>SEWERAGE</a:t>
            </a:r>
            <a:r>
              <a:rPr sz="816" b="1" spc="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16" b="1" spc="-9" dirty="0">
                <a:solidFill>
                  <a:srgbClr val="FFFFFF"/>
                </a:solidFill>
                <a:latin typeface="Arial"/>
                <a:cs typeface="Arial"/>
              </a:rPr>
              <a:t>COMPANY</a:t>
            </a:r>
            <a:endParaRPr sz="816" dirty="0">
              <a:latin typeface="Arial"/>
              <a:cs typeface="Arial"/>
            </a:endParaRPr>
          </a:p>
          <a:p>
            <a:pPr algn="ctr">
              <a:spcBef>
                <a:spcPts val="195"/>
              </a:spcBef>
            </a:pPr>
            <a:r>
              <a:rPr sz="816" spc="-122" dirty="0">
                <a:solidFill>
                  <a:srgbClr val="FFFFFF"/>
                </a:solidFill>
                <a:latin typeface="Verdana"/>
                <a:cs typeface="Verdana"/>
              </a:rPr>
              <a:t>156</a:t>
            </a:r>
            <a:r>
              <a:rPr lang="en-GB" sz="816" spc="-122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r>
              <a:rPr lang="en-GB" sz="816" spc="-2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16" dirty="0">
                <a:solidFill>
                  <a:srgbClr val="FFFFFF"/>
                </a:solidFill>
                <a:latin typeface="Verdana"/>
                <a:cs typeface="Verdana"/>
              </a:rPr>
              <a:t>OROPOU</a:t>
            </a:r>
            <a:r>
              <a:rPr sz="816" spc="-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16" spc="-73" dirty="0">
                <a:solidFill>
                  <a:srgbClr val="FFFFFF"/>
                </a:solidFill>
                <a:latin typeface="Verdana"/>
                <a:cs typeface="Verdana"/>
              </a:rPr>
              <a:t>STR</a:t>
            </a:r>
            <a:r>
              <a:rPr lang="en-GB" sz="816" spc="-73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r>
              <a:rPr lang="en-GB" sz="816" spc="-2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16" spc="-50" dirty="0">
                <a:solidFill>
                  <a:srgbClr val="FFFFFF"/>
                </a:solidFill>
                <a:latin typeface="Verdana"/>
                <a:cs typeface="Verdana"/>
              </a:rPr>
              <a:t>GALATSI</a:t>
            </a:r>
            <a:r>
              <a:rPr lang="en-GB" sz="816" spc="-5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r>
              <a:rPr sz="816" spc="-23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16" spc="-54" dirty="0">
                <a:solidFill>
                  <a:srgbClr val="FFFFFF"/>
                </a:solidFill>
                <a:latin typeface="Verdana"/>
                <a:cs typeface="Verdana"/>
              </a:rPr>
              <a:t>ZIP</a:t>
            </a:r>
            <a:r>
              <a:rPr sz="816" spc="-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16" dirty="0">
                <a:solidFill>
                  <a:srgbClr val="FFFFFF"/>
                </a:solidFill>
                <a:latin typeface="Verdana"/>
                <a:cs typeface="Verdana"/>
              </a:rPr>
              <a:t>CODE</a:t>
            </a:r>
            <a:r>
              <a:rPr sz="816" spc="-2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16" spc="-18" dirty="0">
                <a:solidFill>
                  <a:srgbClr val="FFFFFF"/>
                </a:solidFill>
                <a:latin typeface="Verdana"/>
                <a:cs typeface="Verdana"/>
              </a:rPr>
              <a:t>11146</a:t>
            </a:r>
            <a:endParaRPr sz="816" dirty="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731203" y="0"/>
            <a:ext cx="2487537" cy="6867212"/>
            <a:chOff x="7948800" y="-6350"/>
            <a:chExt cx="2743200" cy="7573009"/>
          </a:xfrm>
        </p:grpSpPr>
        <p:sp>
          <p:nvSpPr>
            <p:cNvPr id="5" name="object 5"/>
            <p:cNvSpPr/>
            <p:nvPr/>
          </p:nvSpPr>
          <p:spPr>
            <a:xfrm>
              <a:off x="8212449" y="2214011"/>
              <a:ext cx="340995" cy="357505"/>
            </a:xfrm>
            <a:custGeom>
              <a:avLst/>
              <a:gdLst/>
              <a:ahLst/>
              <a:cxnLst/>
              <a:rect l="l" t="t" r="r" b="b"/>
              <a:pathLst>
                <a:path w="340995" h="357505">
                  <a:moveTo>
                    <a:pt x="63429" y="194182"/>
                  </a:moveTo>
                  <a:lnTo>
                    <a:pt x="114" y="194182"/>
                  </a:lnTo>
                  <a:lnTo>
                    <a:pt x="9651" y="243932"/>
                  </a:lnTo>
                  <a:lnTo>
                    <a:pt x="33970" y="288167"/>
                  </a:lnTo>
                  <a:lnTo>
                    <a:pt x="67945" y="323533"/>
                  </a:lnTo>
                  <a:lnTo>
                    <a:pt x="106451" y="346671"/>
                  </a:lnTo>
                  <a:lnTo>
                    <a:pt x="149274" y="357336"/>
                  </a:lnTo>
                  <a:lnTo>
                    <a:pt x="192818" y="355882"/>
                  </a:lnTo>
                  <a:lnTo>
                    <a:pt x="233417" y="342472"/>
                  </a:lnTo>
                  <a:lnTo>
                    <a:pt x="267403" y="317270"/>
                  </a:lnTo>
                  <a:lnTo>
                    <a:pt x="283388" y="292436"/>
                  </a:lnTo>
                  <a:lnTo>
                    <a:pt x="152710" y="292436"/>
                  </a:lnTo>
                  <a:lnTo>
                    <a:pt x="123355" y="284606"/>
                  </a:lnTo>
                  <a:lnTo>
                    <a:pt x="97644" y="268105"/>
                  </a:lnTo>
                  <a:lnTo>
                    <a:pt x="78370" y="243455"/>
                  </a:lnTo>
                  <a:lnTo>
                    <a:pt x="66046" y="212790"/>
                  </a:lnTo>
                  <a:lnTo>
                    <a:pt x="63429" y="194182"/>
                  </a:lnTo>
                  <a:close/>
                </a:path>
                <a:path w="340995" h="357505">
                  <a:moveTo>
                    <a:pt x="292008" y="276580"/>
                  </a:moveTo>
                  <a:lnTo>
                    <a:pt x="212476" y="276593"/>
                  </a:lnTo>
                  <a:lnTo>
                    <a:pt x="197514" y="285853"/>
                  </a:lnTo>
                  <a:lnTo>
                    <a:pt x="177507" y="291995"/>
                  </a:lnTo>
                  <a:lnTo>
                    <a:pt x="152710" y="292436"/>
                  </a:lnTo>
                  <a:lnTo>
                    <a:pt x="283388" y="292436"/>
                  </a:lnTo>
                  <a:lnTo>
                    <a:pt x="291109" y="280441"/>
                  </a:lnTo>
                  <a:lnTo>
                    <a:pt x="292008" y="276580"/>
                  </a:lnTo>
                  <a:close/>
                </a:path>
                <a:path w="340995" h="357505">
                  <a:moveTo>
                    <a:pt x="193951" y="115609"/>
                  </a:moveTo>
                  <a:lnTo>
                    <a:pt x="163339" y="124374"/>
                  </a:lnTo>
                  <a:lnTo>
                    <a:pt x="138868" y="143859"/>
                  </a:lnTo>
                  <a:lnTo>
                    <a:pt x="122351" y="170687"/>
                  </a:lnTo>
                  <a:lnTo>
                    <a:pt x="116546" y="201271"/>
                  </a:lnTo>
                  <a:lnTo>
                    <a:pt x="122707" y="230687"/>
                  </a:lnTo>
                  <a:lnTo>
                    <a:pt x="139450" y="255643"/>
                  </a:lnTo>
                  <a:lnTo>
                    <a:pt x="165392" y="272846"/>
                  </a:lnTo>
                  <a:lnTo>
                    <a:pt x="177175" y="276593"/>
                  </a:lnTo>
                  <a:lnTo>
                    <a:pt x="189082" y="278404"/>
                  </a:lnTo>
                  <a:lnTo>
                    <a:pt x="200919" y="278370"/>
                  </a:lnTo>
                  <a:lnTo>
                    <a:pt x="212496" y="276580"/>
                  </a:lnTo>
                  <a:lnTo>
                    <a:pt x="292008" y="276580"/>
                  </a:lnTo>
                  <a:lnTo>
                    <a:pt x="302054" y="233438"/>
                  </a:lnTo>
                  <a:lnTo>
                    <a:pt x="296675" y="190969"/>
                  </a:lnTo>
                  <a:lnTo>
                    <a:pt x="276832" y="155225"/>
                  </a:lnTo>
                  <a:lnTo>
                    <a:pt x="244386" y="128396"/>
                  </a:lnTo>
                  <a:lnTo>
                    <a:pt x="231165" y="121767"/>
                  </a:lnTo>
                  <a:lnTo>
                    <a:pt x="230022" y="121310"/>
                  </a:lnTo>
                  <a:lnTo>
                    <a:pt x="229527" y="121018"/>
                  </a:lnTo>
                  <a:lnTo>
                    <a:pt x="229342" y="120942"/>
                  </a:lnTo>
                  <a:lnTo>
                    <a:pt x="228892" y="120942"/>
                  </a:lnTo>
                  <a:lnTo>
                    <a:pt x="193951" y="115609"/>
                  </a:lnTo>
                  <a:close/>
                </a:path>
                <a:path w="340995" h="357505">
                  <a:moveTo>
                    <a:pt x="198297" y="0"/>
                  </a:moveTo>
                  <a:lnTo>
                    <a:pt x="180538" y="786"/>
                  </a:lnTo>
                  <a:lnTo>
                    <a:pt x="163217" y="3098"/>
                  </a:lnTo>
                  <a:lnTo>
                    <a:pt x="146405" y="6868"/>
                  </a:lnTo>
                  <a:lnTo>
                    <a:pt x="130048" y="12064"/>
                  </a:lnTo>
                  <a:lnTo>
                    <a:pt x="129425" y="12280"/>
                  </a:lnTo>
                  <a:lnTo>
                    <a:pt x="129082" y="12445"/>
                  </a:lnTo>
                  <a:lnTo>
                    <a:pt x="124929" y="13995"/>
                  </a:lnTo>
                  <a:lnTo>
                    <a:pt x="121246" y="15532"/>
                  </a:lnTo>
                  <a:lnTo>
                    <a:pt x="117196" y="17349"/>
                  </a:lnTo>
                  <a:lnTo>
                    <a:pt x="116827" y="17487"/>
                  </a:lnTo>
                  <a:lnTo>
                    <a:pt x="73019" y="44618"/>
                  </a:lnTo>
                  <a:lnTo>
                    <a:pt x="38055" y="81513"/>
                  </a:lnTo>
                  <a:lnTo>
                    <a:pt x="13445" y="126454"/>
                  </a:lnTo>
                  <a:lnTo>
                    <a:pt x="1092" y="177533"/>
                  </a:lnTo>
                  <a:lnTo>
                    <a:pt x="1016" y="178219"/>
                  </a:lnTo>
                  <a:lnTo>
                    <a:pt x="889" y="178904"/>
                  </a:lnTo>
                  <a:lnTo>
                    <a:pt x="444" y="183045"/>
                  </a:lnTo>
                  <a:lnTo>
                    <a:pt x="279" y="186448"/>
                  </a:lnTo>
                  <a:lnTo>
                    <a:pt x="177" y="189877"/>
                  </a:lnTo>
                  <a:lnTo>
                    <a:pt x="0" y="194195"/>
                  </a:lnTo>
                  <a:lnTo>
                    <a:pt x="63429" y="194182"/>
                  </a:lnTo>
                  <a:lnTo>
                    <a:pt x="61281" y="178904"/>
                  </a:lnTo>
                  <a:lnTo>
                    <a:pt x="67752" y="132849"/>
                  </a:lnTo>
                  <a:lnTo>
                    <a:pt x="85809" y="92359"/>
                  </a:lnTo>
                  <a:lnTo>
                    <a:pt x="113593" y="58524"/>
                  </a:lnTo>
                  <a:lnTo>
                    <a:pt x="149339" y="33096"/>
                  </a:lnTo>
                  <a:lnTo>
                    <a:pt x="186969" y="19972"/>
                  </a:lnTo>
                  <a:lnTo>
                    <a:pt x="225539" y="14147"/>
                  </a:lnTo>
                  <a:lnTo>
                    <a:pt x="271972" y="14147"/>
                  </a:lnTo>
                  <a:lnTo>
                    <a:pt x="269189" y="13068"/>
                  </a:lnTo>
                  <a:lnTo>
                    <a:pt x="264007" y="11214"/>
                  </a:lnTo>
                  <a:lnTo>
                    <a:pt x="263080" y="10921"/>
                  </a:lnTo>
                  <a:lnTo>
                    <a:pt x="262166" y="10591"/>
                  </a:lnTo>
                  <a:lnTo>
                    <a:pt x="246873" y="6054"/>
                  </a:lnTo>
                  <a:lnTo>
                    <a:pt x="231093" y="2733"/>
                  </a:lnTo>
                  <a:lnTo>
                    <a:pt x="214883" y="694"/>
                  </a:lnTo>
                  <a:lnTo>
                    <a:pt x="198297" y="0"/>
                  </a:lnTo>
                  <a:close/>
                </a:path>
                <a:path w="340995" h="357505">
                  <a:moveTo>
                    <a:pt x="228942" y="120776"/>
                  </a:moveTo>
                  <a:lnTo>
                    <a:pt x="228892" y="120942"/>
                  </a:lnTo>
                  <a:lnTo>
                    <a:pt x="229342" y="120942"/>
                  </a:lnTo>
                  <a:lnTo>
                    <a:pt x="228942" y="120776"/>
                  </a:lnTo>
                  <a:close/>
                </a:path>
                <a:path w="340995" h="357505">
                  <a:moveTo>
                    <a:pt x="271972" y="14147"/>
                  </a:moveTo>
                  <a:lnTo>
                    <a:pt x="226136" y="14147"/>
                  </a:lnTo>
                  <a:lnTo>
                    <a:pt x="258616" y="17349"/>
                  </a:lnTo>
                  <a:lnTo>
                    <a:pt x="288936" y="26541"/>
                  </a:lnTo>
                  <a:lnTo>
                    <a:pt x="316481" y="41102"/>
                  </a:lnTo>
                  <a:lnTo>
                    <a:pt x="340639" y="60413"/>
                  </a:lnTo>
                  <a:lnTo>
                    <a:pt x="326674" y="47245"/>
                  </a:lnTo>
                  <a:lnTo>
                    <a:pt x="311440" y="35506"/>
                  </a:lnTo>
                  <a:lnTo>
                    <a:pt x="295089" y="25257"/>
                  </a:lnTo>
                  <a:lnTo>
                    <a:pt x="277749" y="16611"/>
                  </a:lnTo>
                  <a:lnTo>
                    <a:pt x="277456" y="16484"/>
                  </a:lnTo>
                  <a:lnTo>
                    <a:pt x="273380" y="14693"/>
                  </a:lnTo>
                  <a:lnTo>
                    <a:pt x="271972" y="14147"/>
                  </a:lnTo>
                  <a:close/>
                </a:path>
                <a:path w="340995" h="357505">
                  <a:moveTo>
                    <a:pt x="277765" y="16598"/>
                  </a:moveTo>
                  <a:close/>
                </a:path>
              </a:pathLst>
            </a:custGeom>
            <a:solidFill>
              <a:srgbClr val="0051A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" name="object 6"/>
            <p:cNvSpPr/>
            <p:nvPr/>
          </p:nvSpPr>
          <p:spPr>
            <a:xfrm>
              <a:off x="8291396" y="2251863"/>
              <a:ext cx="318135" cy="359410"/>
            </a:xfrm>
            <a:custGeom>
              <a:avLst/>
              <a:gdLst/>
              <a:ahLst/>
              <a:cxnLst/>
              <a:rect l="l" t="t" r="r" b="b"/>
              <a:pathLst>
                <a:path w="318134" h="359410">
                  <a:moveTo>
                    <a:pt x="142046" y="0"/>
                  </a:moveTo>
                  <a:lnTo>
                    <a:pt x="104338" y="7577"/>
                  </a:lnTo>
                  <a:lnTo>
                    <a:pt x="57844" y="32927"/>
                  </a:lnTo>
                  <a:lnTo>
                    <a:pt x="26073" y="69603"/>
                  </a:lnTo>
                  <a:lnTo>
                    <a:pt x="13187" y="106063"/>
                  </a:lnTo>
                  <a:lnTo>
                    <a:pt x="10131" y="136482"/>
                  </a:lnTo>
                  <a:lnTo>
                    <a:pt x="13557" y="160947"/>
                  </a:lnTo>
                  <a:lnTo>
                    <a:pt x="20116" y="179547"/>
                  </a:lnTo>
                  <a:lnTo>
                    <a:pt x="18953" y="160392"/>
                  </a:lnTo>
                  <a:lnTo>
                    <a:pt x="20229" y="144632"/>
                  </a:lnTo>
                  <a:lnTo>
                    <a:pt x="52275" y="81647"/>
                  </a:lnTo>
                  <a:lnTo>
                    <a:pt x="86137" y="60104"/>
                  </a:lnTo>
                  <a:lnTo>
                    <a:pt x="125829" y="52696"/>
                  </a:lnTo>
                  <a:lnTo>
                    <a:pt x="166611" y="60726"/>
                  </a:lnTo>
                  <a:lnTo>
                    <a:pt x="212634" y="89769"/>
                  </a:lnTo>
                  <a:lnTo>
                    <a:pt x="235559" y="123896"/>
                  </a:lnTo>
                  <a:lnTo>
                    <a:pt x="249053" y="176345"/>
                  </a:lnTo>
                  <a:lnTo>
                    <a:pt x="249069" y="197743"/>
                  </a:lnTo>
                  <a:lnTo>
                    <a:pt x="245859" y="219108"/>
                  </a:lnTo>
                  <a:lnTo>
                    <a:pt x="217311" y="276123"/>
                  </a:lnTo>
                  <a:lnTo>
                    <a:pt x="170141" y="318079"/>
                  </a:lnTo>
                  <a:lnTo>
                    <a:pt x="119553" y="337453"/>
                  </a:lnTo>
                  <a:lnTo>
                    <a:pt x="90017" y="341701"/>
                  </a:lnTo>
                  <a:lnTo>
                    <a:pt x="84251" y="341701"/>
                  </a:lnTo>
                  <a:lnTo>
                    <a:pt x="61600" y="340180"/>
                  </a:lnTo>
                  <a:lnTo>
                    <a:pt x="39877" y="335751"/>
                  </a:lnTo>
                  <a:lnTo>
                    <a:pt x="19279" y="328617"/>
                  </a:lnTo>
                  <a:lnTo>
                    <a:pt x="0" y="318981"/>
                  </a:lnTo>
                  <a:lnTo>
                    <a:pt x="9871" y="325980"/>
                  </a:lnTo>
                  <a:lnTo>
                    <a:pt x="48717" y="345955"/>
                  </a:lnTo>
                  <a:lnTo>
                    <a:pt x="100698" y="358046"/>
                  </a:lnTo>
                  <a:lnTo>
                    <a:pt x="116192" y="358922"/>
                  </a:lnTo>
                  <a:lnTo>
                    <a:pt x="119341" y="358922"/>
                  </a:lnTo>
                  <a:lnTo>
                    <a:pt x="164834" y="353683"/>
                  </a:lnTo>
                  <a:lnTo>
                    <a:pt x="206596" y="338760"/>
                  </a:lnTo>
                  <a:lnTo>
                    <a:pt x="243436" y="315342"/>
                  </a:lnTo>
                  <a:lnTo>
                    <a:pt x="274163" y="284620"/>
                  </a:lnTo>
                  <a:lnTo>
                    <a:pt x="297586" y="247785"/>
                  </a:lnTo>
                  <a:lnTo>
                    <a:pt x="312513" y="206027"/>
                  </a:lnTo>
                  <a:lnTo>
                    <a:pt x="317753" y="160535"/>
                  </a:lnTo>
                  <a:lnTo>
                    <a:pt x="317626" y="156497"/>
                  </a:lnTo>
                  <a:lnTo>
                    <a:pt x="311861" y="112491"/>
                  </a:lnTo>
                  <a:lnTo>
                    <a:pt x="280595" y="55410"/>
                  </a:lnTo>
                  <a:lnTo>
                    <a:pt x="226364" y="14930"/>
                  </a:lnTo>
                  <a:lnTo>
                    <a:pt x="183235" y="1954"/>
                  </a:lnTo>
                  <a:lnTo>
                    <a:pt x="142046" y="0"/>
                  </a:lnTo>
                  <a:close/>
                </a:path>
              </a:pathLst>
            </a:custGeom>
            <a:solidFill>
              <a:srgbClr val="1FB1E6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7" name="object 7"/>
            <p:cNvSpPr/>
            <p:nvPr/>
          </p:nvSpPr>
          <p:spPr>
            <a:xfrm>
              <a:off x="8731681" y="2276842"/>
              <a:ext cx="679450" cy="275590"/>
            </a:xfrm>
            <a:custGeom>
              <a:avLst/>
              <a:gdLst/>
              <a:ahLst/>
              <a:cxnLst/>
              <a:rect l="l" t="t" r="r" b="b"/>
              <a:pathLst>
                <a:path w="679450" h="275589">
                  <a:moveTo>
                    <a:pt x="183718" y="109855"/>
                  </a:moveTo>
                  <a:lnTo>
                    <a:pt x="0" y="109855"/>
                  </a:lnTo>
                  <a:lnTo>
                    <a:pt x="0" y="156845"/>
                  </a:lnTo>
                  <a:lnTo>
                    <a:pt x="183718" y="156845"/>
                  </a:lnTo>
                  <a:lnTo>
                    <a:pt x="183718" y="109855"/>
                  </a:lnTo>
                  <a:close/>
                </a:path>
                <a:path w="679450" h="275589">
                  <a:moveTo>
                    <a:pt x="193560" y="635"/>
                  </a:moveTo>
                  <a:lnTo>
                    <a:pt x="0" y="635"/>
                  </a:lnTo>
                  <a:lnTo>
                    <a:pt x="0" y="48895"/>
                  </a:lnTo>
                  <a:lnTo>
                    <a:pt x="193560" y="48895"/>
                  </a:lnTo>
                  <a:lnTo>
                    <a:pt x="193560" y="635"/>
                  </a:lnTo>
                  <a:close/>
                </a:path>
                <a:path w="679450" h="275589">
                  <a:moveTo>
                    <a:pt x="195605" y="226695"/>
                  </a:moveTo>
                  <a:lnTo>
                    <a:pt x="0" y="226695"/>
                  </a:lnTo>
                  <a:lnTo>
                    <a:pt x="0" y="274955"/>
                  </a:lnTo>
                  <a:lnTo>
                    <a:pt x="195605" y="274955"/>
                  </a:lnTo>
                  <a:lnTo>
                    <a:pt x="195605" y="226695"/>
                  </a:lnTo>
                  <a:close/>
                </a:path>
                <a:path w="679450" h="275589">
                  <a:moveTo>
                    <a:pt x="478891" y="0"/>
                  </a:moveTo>
                  <a:lnTo>
                    <a:pt x="418896" y="0"/>
                  </a:lnTo>
                  <a:lnTo>
                    <a:pt x="349618" y="109677"/>
                  </a:lnTo>
                  <a:lnTo>
                    <a:pt x="280670" y="0"/>
                  </a:lnTo>
                  <a:lnTo>
                    <a:pt x="220357" y="0"/>
                  </a:lnTo>
                  <a:lnTo>
                    <a:pt x="323215" y="164566"/>
                  </a:lnTo>
                  <a:lnTo>
                    <a:pt x="323215" y="275196"/>
                  </a:lnTo>
                  <a:lnTo>
                    <a:pt x="375335" y="275196"/>
                  </a:lnTo>
                  <a:lnTo>
                    <a:pt x="375335" y="165265"/>
                  </a:lnTo>
                  <a:lnTo>
                    <a:pt x="478891" y="0"/>
                  </a:lnTo>
                  <a:close/>
                </a:path>
                <a:path w="679450" h="275589">
                  <a:moveTo>
                    <a:pt x="679018" y="275196"/>
                  </a:moveTo>
                  <a:lnTo>
                    <a:pt x="660920" y="226060"/>
                  </a:lnTo>
                  <a:lnTo>
                    <a:pt x="607237" y="80327"/>
                  </a:lnTo>
                  <a:lnTo>
                    <a:pt x="607237" y="226060"/>
                  </a:lnTo>
                  <a:lnTo>
                    <a:pt x="499287" y="226060"/>
                  </a:lnTo>
                  <a:lnTo>
                    <a:pt x="553923" y="77698"/>
                  </a:lnTo>
                  <a:lnTo>
                    <a:pt x="607237" y="226060"/>
                  </a:lnTo>
                  <a:lnTo>
                    <a:pt x="607237" y="80327"/>
                  </a:lnTo>
                  <a:lnTo>
                    <a:pt x="606272" y="77698"/>
                  </a:lnTo>
                  <a:lnTo>
                    <a:pt x="577659" y="0"/>
                  </a:lnTo>
                  <a:lnTo>
                    <a:pt x="530821" y="0"/>
                  </a:lnTo>
                  <a:lnTo>
                    <a:pt x="427609" y="275196"/>
                  </a:lnTo>
                  <a:lnTo>
                    <a:pt x="679018" y="275196"/>
                  </a:lnTo>
                  <a:close/>
                </a:path>
              </a:pathLst>
            </a:custGeom>
            <a:solidFill>
              <a:srgbClr val="0051A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8" name="object 8"/>
            <p:cNvSpPr/>
            <p:nvPr/>
          </p:nvSpPr>
          <p:spPr>
            <a:xfrm>
              <a:off x="9400450" y="1800009"/>
              <a:ext cx="972185" cy="972185"/>
            </a:xfrm>
            <a:custGeom>
              <a:avLst/>
              <a:gdLst/>
              <a:ahLst/>
              <a:cxnLst/>
              <a:rect l="l" t="t" r="r" b="b"/>
              <a:pathLst>
                <a:path w="972184" h="972185">
                  <a:moveTo>
                    <a:pt x="971994" y="0"/>
                  </a:moveTo>
                  <a:lnTo>
                    <a:pt x="0" y="0"/>
                  </a:lnTo>
                  <a:lnTo>
                    <a:pt x="0" y="971994"/>
                  </a:lnTo>
                  <a:lnTo>
                    <a:pt x="971994" y="971994"/>
                  </a:lnTo>
                  <a:lnTo>
                    <a:pt x="971994" y="0"/>
                  </a:lnTo>
                  <a:close/>
                </a:path>
              </a:pathLst>
            </a:custGeom>
            <a:solidFill>
              <a:srgbClr val="71CBF4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9" name="object 9"/>
            <p:cNvSpPr/>
            <p:nvPr/>
          </p:nvSpPr>
          <p:spPr>
            <a:xfrm>
              <a:off x="9400450" y="540016"/>
              <a:ext cx="972185" cy="972185"/>
            </a:xfrm>
            <a:custGeom>
              <a:avLst/>
              <a:gdLst/>
              <a:ahLst/>
              <a:cxnLst/>
              <a:rect l="l" t="t" r="r" b="b"/>
              <a:pathLst>
                <a:path w="972184" h="972185">
                  <a:moveTo>
                    <a:pt x="971994" y="0"/>
                  </a:moveTo>
                  <a:lnTo>
                    <a:pt x="0" y="0"/>
                  </a:lnTo>
                  <a:lnTo>
                    <a:pt x="0" y="971994"/>
                  </a:lnTo>
                  <a:lnTo>
                    <a:pt x="971994" y="971994"/>
                  </a:lnTo>
                  <a:lnTo>
                    <a:pt x="971994" y="0"/>
                  </a:lnTo>
                  <a:close/>
                </a:path>
              </a:pathLst>
            </a:custGeom>
            <a:solidFill>
              <a:srgbClr val="6FBC85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0" name="object 10"/>
            <p:cNvSpPr/>
            <p:nvPr/>
          </p:nvSpPr>
          <p:spPr>
            <a:xfrm>
              <a:off x="9400450" y="2976359"/>
              <a:ext cx="972185" cy="972185"/>
            </a:xfrm>
            <a:custGeom>
              <a:avLst/>
              <a:gdLst/>
              <a:ahLst/>
              <a:cxnLst/>
              <a:rect l="l" t="t" r="r" b="b"/>
              <a:pathLst>
                <a:path w="972184" h="972185">
                  <a:moveTo>
                    <a:pt x="971994" y="0"/>
                  </a:moveTo>
                  <a:lnTo>
                    <a:pt x="0" y="0"/>
                  </a:lnTo>
                  <a:lnTo>
                    <a:pt x="0" y="971994"/>
                  </a:lnTo>
                  <a:lnTo>
                    <a:pt x="971994" y="971994"/>
                  </a:lnTo>
                  <a:lnTo>
                    <a:pt x="971994" y="0"/>
                  </a:lnTo>
                  <a:close/>
                </a:path>
              </a:pathLst>
            </a:custGeom>
            <a:solidFill>
              <a:srgbClr val="00B1EB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48800" y="0"/>
              <a:ext cx="2743202" cy="756000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606183" y="0"/>
              <a:ext cx="1986280" cy="7560309"/>
            </a:xfrm>
            <a:custGeom>
              <a:avLst/>
              <a:gdLst/>
              <a:ahLst/>
              <a:cxnLst/>
              <a:rect l="l" t="t" r="r" b="b"/>
              <a:pathLst>
                <a:path w="1986279" h="7560309">
                  <a:moveTo>
                    <a:pt x="1985920" y="0"/>
                  </a:moveTo>
                  <a:lnTo>
                    <a:pt x="1933564" y="49374"/>
                  </a:lnTo>
                  <a:lnTo>
                    <a:pt x="1898991" y="82650"/>
                  </a:lnTo>
                  <a:lnTo>
                    <a:pt x="1864673" y="116188"/>
                  </a:lnTo>
                  <a:lnTo>
                    <a:pt x="1830612" y="149987"/>
                  </a:lnTo>
                  <a:lnTo>
                    <a:pt x="1796811" y="184044"/>
                  </a:lnTo>
                  <a:lnTo>
                    <a:pt x="1763270" y="218359"/>
                  </a:lnTo>
                  <a:lnTo>
                    <a:pt x="1729991" y="252929"/>
                  </a:lnTo>
                  <a:lnTo>
                    <a:pt x="1696975" y="287753"/>
                  </a:lnTo>
                  <a:lnTo>
                    <a:pt x="1664225" y="322830"/>
                  </a:lnTo>
                  <a:lnTo>
                    <a:pt x="1631742" y="358158"/>
                  </a:lnTo>
                  <a:lnTo>
                    <a:pt x="1599527" y="393734"/>
                  </a:lnTo>
                  <a:lnTo>
                    <a:pt x="1567583" y="429559"/>
                  </a:lnTo>
                  <a:lnTo>
                    <a:pt x="1535910" y="465629"/>
                  </a:lnTo>
                  <a:lnTo>
                    <a:pt x="1504511" y="501944"/>
                  </a:lnTo>
                  <a:lnTo>
                    <a:pt x="1473387" y="538501"/>
                  </a:lnTo>
                  <a:lnTo>
                    <a:pt x="1442539" y="575300"/>
                  </a:lnTo>
                  <a:lnTo>
                    <a:pt x="1411969" y="612338"/>
                  </a:lnTo>
                  <a:lnTo>
                    <a:pt x="1381680" y="649615"/>
                  </a:lnTo>
                  <a:lnTo>
                    <a:pt x="1351671" y="687127"/>
                  </a:lnTo>
                  <a:lnTo>
                    <a:pt x="1321946" y="724875"/>
                  </a:lnTo>
                  <a:lnTo>
                    <a:pt x="1292505" y="762855"/>
                  </a:lnTo>
                  <a:lnTo>
                    <a:pt x="1263351" y="801067"/>
                  </a:lnTo>
                  <a:lnTo>
                    <a:pt x="1234484" y="839509"/>
                  </a:lnTo>
                  <a:lnTo>
                    <a:pt x="1205907" y="878179"/>
                  </a:lnTo>
                  <a:lnTo>
                    <a:pt x="1177621" y="917076"/>
                  </a:lnTo>
                  <a:lnTo>
                    <a:pt x="1149627" y="956198"/>
                  </a:lnTo>
                  <a:lnTo>
                    <a:pt x="1121928" y="995543"/>
                  </a:lnTo>
                  <a:lnTo>
                    <a:pt x="1094525" y="1035111"/>
                  </a:lnTo>
                  <a:lnTo>
                    <a:pt x="1067419" y="1074898"/>
                  </a:lnTo>
                  <a:lnTo>
                    <a:pt x="1040612" y="1114904"/>
                  </a:lnTo>
                  <a:lnTo>
                    <a:pt x="1014106" y="1155128"/>
                  </a:lnTo>
                  <a:lnTo>
                    <a:pt x="987903" y="1195566"/>
                  </a:lnTo>
                  <a:lnTo>
                    <a:pt x="962003" y="1236219"/>
                  </a:lnTo>
                  <a:lnTo>
                    <a:pt x="936409" y="1277084"/>
                  </a:lnTo>
                  <a:lnTo>
                    <a:pt x="911122" y="1318159"/>
                  </a:lnTo>
                  <a:lnTo>
                    <a:pt x="886143" y="1359443"/>
                  </a:lnTo>
                  <a:lnTo>
                    <a:pt x="861475" y="1400935"/>
                  </a:lnTo>
                  <a:lnTo>
                    <a:pt x="837119" y="1442633"/>
                  </a:lnTo>
                  <a:lnTo>
                    <a:pt x="813077" y="1484535"/>
                  </a:lnTo>
                  <a:lnTo>
                    <a:pt x="789350" y="1526639"/>
                  </a:lnTo>
                  <a:lnTo>
                    <a:pt x="765939" y="1568944"/>
                  </a:lnTo>
                  <a:lnTo>
                    <a:pt x="742847" y="1611449"/>
                  </a:lnTo>
                  <a:lnTo>
                    <a:pt x="720075" y="1654151"/>
                  </a:lnTo>
                  <a:lnTo>
                    <a:pt x="697625" y="1697050"/>
                  </a:lnTo>
                  <a:lnTo>
                    <a:pt x="675498" y="1740143"/>
                  </a:lnTo>
                  <a:lnTo>
                    <a:pt x="653695" y="1783429"/>
                  </a:lnTo>
                  <a:lnTo>
                    <a:pt x="632219" y="1826906"/>
                  </a:lnTo>
                  <a:lnTo>
                    <a:pt x="611071" y="1870573"/>
                  </a:lnTo>
                  <a:lnTo>
                    <a:pt x="590253" y="1914428"/>
                  </a:lnTo>
                  <a:lnTo>
                    <a:pt x="569766" y="1958470"/>
                  </a:lnTo>
                  <a:lnTo>
                    <a:pt x="549612" y="2002696"/>
                  </a:lnTo>
                  <a:lnTo>
                    <a:pt x="529793" y="2047106"/>
                  </a:lnTo>
                  <a:lnTo>
                    <a:pt x="510309" y="2091697"/>
                  </a:lnTo>
                  <a:lnTo>
                    <a:pt x="491164" y="2136469"/>
                  </a:lnTo>
                  <a:lnTo>
                    <a:pt x="472357" y="2181419"/>
                  </a:lnTo>
                  <a:lnTo>
                    <a:pt x="453892" y="2226545"/>
                  </a:lnTo>
                  <a:lnTo>
                    <a:pt x="435769" y="2271847"/>
                  </a:lnTo>
                  <a:lnTo>
                    <a:pt x="417990" y="2317323"/>
                  </a:lnTo>
                  <a:lnTo>
                    <a:pt x="400557" y="2362970"/>
                  </a:lnTo>
                  <a:lnTo>
                    <a:pt x="383471" y="2408788"/>
                  </a:lnTo>
                  <a:lnTo>
                    <a:pt x="366734" y="2454775"/>
                  </a:lnTo>
                  <a:lnTo>
                    <a:pt x="350348" y="2500929"/>
                  </a:lnTo>
                  <a:lnTo>
                    <a:pt x="334314" y="2547249"/>
                  </a:lnTo>
                  <a:lnTo>
                    <a:pt x="318634" y="2593732"/>
                  </a:lnTo>
                  <a:lnTo>
                    <a:pt x="303309" y="2640378"/>
                  </a:lnTo>
                  <a:lnTo>
                    <a:pt x="288341" y="2687185"/>
                  </a:lnTo>
                  <a:lnTo>
                    <a:pt x="273732" y="2734150"/>
                  </a:lnTo>
                  <a:lnTo>
                    <a:pt x="259483" y="2781274"/>
                  </a:lnTo>
                  <a:lnTo>
                    <a:pt x="245596" y="2828553"/>
                  </a:lnTo>
                  <a:lnTo>
                    <a:pt x="232072" y="2875987"/>
                  </a:lnTo>
                  <a:lnTo>
                    <a:pt x="218914" y="2923573"/>
                  </a:lnTo>
                  <a:lnTo>
                    <a:pt x="206122" y="2971310"/>
                  </a:lnTo>
                  <a:lnTo>
                    <a:pt x="193698" y="3019197"/>
                  </a:lnTo>
                  <a:lnTo>
                    <a:pt x="181644" y="3067232"/>
                  </a:lnTo>
                  <a:lnTo>
                    <a:pt x="169962" y="3115413"/>
                  </a:lnTo>
                  <a:lnTo>
                    <a:pt x="158653" y="3163739"/>
                  </a:lnTo>
                  <a:lnTo>
                    <a:pt x="147718" y="3212207"/>
                  </a:lnTo>
                  <a:lnTo>
                    <a:pt x="137160" y="3260818"/>
                  </a:lnTo>
                  <a:lnTo>
                    <a:pt x="126979" y="3309568"/>
                  </a:lnTo>
                  <a:lnTo>
                    <a:pt x="117179" y="3358456"/>
                  </a:lnTo>
                  <a:lnTo>
                    <a:pt x="107759" y="3407481"/>
                  </a:lnTo>
                  <a:lnTo>
                    <a:pt x="98722" y="3456641"/>
                  </a:lnTo>
                  <a:lnTo>
                    <a:pt x="90069" y="3505934"/>
                  </a:lnTo>
                  <a:lnTo>
                    <a:pt x="81803" y="3555359"/>
                  </a:lnTo>
                  <a:lnTo>
                    <a:pt x="73924" y="3604915"/>
                  </a:lnTo>
                  <a:lnTo>
                    <a:pt x="66434" y="3654599"/>
                  </a:lnTo>
                  <a:lnTo>
                    <a:pt x="59335" y="3704410"/>
                  </a:lnTo>
                  <a:lnTo>
                    <a:pt x="52628" y="3754346"/>
                  </a:lnTo>
                  <a:lnTo>
                    <a:pt x="46315" y="3804406"/>
                  </a:lnTo>
                  <a:lnTo>
                    <a:pt x="40398" y="3854588"/>
                  </a:lnTo>
                  <a:lnTo>
                    <a:pt x="34879" y="3904891"/>
                  </a:lnTo>
                  <a:lnTo>
                    <a:pt x="29758" y="3955313"/>
                  </a:lnTo>
                  <a:lnTo>
                    <a:pt x="25037" y="4005852"/>
                  </a:lnTo>
                  <a:lnTo>
                    <a:pt x="20718" y="4056506"/>
                  </a:lnTo>
                  <a:lnTo>
                    <a:pt x="16804" y="4107275"/>
                  </a:lnTo>
                  <a:lnTo>
                    <a:pt x="13294" y="4158157"/>
                  </a:lnTo>
                  <a:lnTo>
                    <a:pt x="10191" y="4209149"/>
                  </a:lnTo>
                  <a:lnTo>
                    <a:pt x="7497" y="4260250"/>
                  </a:lnTo>
                  <a:lnTo>
                    <a:pt x="5213" y="4311460"/>
                  </a:lnTo>
                  <a:lnTo>
                    <a:pt x="3340" y="4362775"/>
                  </a:lnTo>
                  <a:lnTo>
                    <a:pt x="1881" y="4414195"/>
                  </a:lnTo>
                  <a:lnTo>
                    <a:pt x="837" y="4465717"/>
                  </a:lnTo>
                  <a:lnTo>
                    <a:pt x="209" y="4517341"/>
                  </a:lnTo>
                  <a:lnTo>
                    <a:pt x="0" y="4569065"/>
                  </a:lnTo>
                  <a:lnTo>
                    <a:pt x="209" y="4620788"/>
                  </a:lnTo>
                  <a:lnTo>
                    <a:pt x="837" y="4672412"/>
                  </a:lnTo>
                  <a:lnTo>
                    <a:pt x="1881" y="4723934"/>
                  </a:lnTo>
                  <a:lnTo>
                    <a:pt x="3340" y="4775354"/>
                  </a:lnTo>
                  <a:lnTo>
                    <a:pt x="5213" y="4826669"/>
                  </a:lnTo>
                  <a:lnTo>
                    <a:pt x="7497" y="4877879"/>
                  </a:lnTo>
                  <a:lnTo>
                    <a:pt x="10191" y="4928980"/>
                  </a:lnTo>
                  <a:lnTo>
                    <a:pt x="13294" y="4979972"/>
                  </a:lnTo>
                  <a:lnTo>
                    <a:pt x="16804" y="5030854"/>
                  </a:lnTo>
                  <a:lnTo>
                    <a:pt x="20718" y="5081623"/>
                  </a:lnTo>
                  <a:lnTo>
                    <a:pt x="25037" y="5132277"/>
                  </a:lnTo>
                  <a:lnTo>
                    <a:pt x="29758" y="5182816"/>
                  </a:lnTo>
                  <a:lnTo>
                    <a:pt x="34879" y="5233238"/>
                  </a:lnTo>
                  <a:lnTo>
                    <a:pt x="40398" y="5283541"/>
                  </a:lnTo>
                  <a:lnTo>
                    <a:pt x="46315" y="5333723"/>
                  </a:lnTo>
                  <a:lnTo>
                    <a:pt x="52628" y="5383783"/>
                  </a:lnTo>
                  <a:lnTo>
                    <a:pt x="59335" y="5433719"/>
                  </a:lnTo>
                  <a:lnTo>
                    <a:pt x="66434" y="5483530"/>
                  </a:lnTo>
                  <a:lnTo>
                    <a:pt x="73924" y="5533214"/>
                  </a:lnTo>
                  <a:lnTo>
                    <a:pt x="81803" y="5582770"/>
                  </a:lnTo>
                  <a:lnTo>
                    <a:pt x="90069" y="5632195"/>
                  </a:lnTo>
                  <a:lnTo>
                    <a:pt x="98722" y="5681488"/>
                  </a:lnTo>
                  <a:lnTo>
                    <a:pt x="107759" y="5730648"/>
                  </a:lnTo>
                  <a:lnTo>
                    <a:pt x="117179" y="5779673"/>
                  </a:lnTo>
                  <a:lnTo>
                    <a:pt x="126979" y="5828561"/>
                  </a:lnTo>
                  <a:lnTo>
                    <a:pt x="137160" y="5877312"/>
                  </a:lnTo>
                  <a:lnTo>
                    <a:pt x="147718" y="5925922"/>
                  </a:lnTo>
                  <a:lnTo>
                    <a:pt x="158653" y="5974390"/>
                  </a:lnTo>
                  <a:lnTo>
                    <a:pt x="169962" y="6022716"/>
                  </a:lnTo>
                  <a:lnTo>
                    <a:pt x="181644" y="6070897"/>
                  </a:lnTo>
                  <a:lnTo>
                    <a:pt x="193698" y="6118932"/>
                  </a:lnTo>
                  <a:lnTo>
                    <a:pt x="206122" y="6166819"/>
                  </a:lnTo>
                  <a:lnTo>
                    <a:pt x="218914" y="6214556"/>
                  </a:lnTo>
                  <a:lnTo>
                    <a:pt x="232072" y="6262143"/>
                  </a:lnTo>
                  <a:lnTo>
                    <a:pt x="245596" y="6309576"/>
                  </a:lnTo>
                  <a:lnTo>
                    <a:pt x="259483" y="6356855"/>
                  </a:lnTo>
                  <a:lnTo>
                    <a:pt x="273732" y="6403979"/>
                  </a:lnTo>
                  <a:lnTo>
                    <a:pt x="288341" y="6450944"/>
                  </a:lnTo>
                  <a:lnTo>
                    <a:pt x="303309" y="6497751"/>
                  </a:lnTo>
                  <a:lnTo>
                    <a:pt x="318634" y="6544397"/>
                  </a:lnTo>
                  <a:lnTo>
                    <a:pt x="334314" y="6590880"/>
                  </a:lnTo>
                  <a:lnTo>
                    <a:pt x="350348" y="6637200"/>
                  </a:lnTo>
                  <a:lnTo>
                    <a:pt x="366734" y="6683354"/>
                  </a:lnTo>
                  <a:lnTo>
                    <a:pt x="383471" y="6729341"/>
                  </a:lnTo>
                  <a:lnTo>
                    <a:pt x="400557" y="6775159"/>
                  </a:lnTo>
                  <a:lnTo>
                    <a:pt x="417990" y="6820806"/>
                  </a:lnTo>
                  <a:lnTo>
                    <a:pt x="435769" y="6866282"/>
                  </a:lnTo>
                  <a:lnTo>
                    <a:pt x="453892" y="6911584"/>
                  </a:lnTo>
                  <a:lnTo>
                    <a:pt x="472357" y="6956711"/>
                  </a:lnTo>
                  <a:lnTo>
                    <a:pt x="491164" y="7001660"/>
                  </a:lnTo>
                  <a:lnTo>
                    <a:pt x="510309" y="7046432"/>
                  </a:lnTo>
                  <a:lnTo>
                    <a:pt x="529793" y="7091023"/>
                  </a:lnTo>
                  <a:lnTo>
                    <a:pt x="549612" y="7135433"/>
                  </a:lnTo>
                  <a:lnTo>
                    <a:pt x="569766" y="7179659"/>
                  </a:lnTo>
                  <a:lnTo>
                    <a:pt x="590253" y="7223701"/>
                  </a:lnTo>
                  <a:lnTo>
                    <a:pt x="611071" y="7267556"/>
                  </a:lnTo>
                  <a:lnTo>
                    <a:pt x="632219" y="7311223"/>
                  </a:lnTo>
                  <a:lnTo>
                    <a:pt x="653695" y="7354700"/>
                  </a:lnTo>
                  <a:lnTo>
                    <a:pt x="675498" y="7397986"/>
                  </a:lnTo>
                  <a:lnTo>
                    <a:pt x="697625" y="7441079"/>
                  </a:lnTo>
                  <a:lnTo>
                    <a:pt x="720075" y="7483978"/>
                  </a:lnTo>
                  <a:lnTo>
                    <a:pt x="742847" y="7526680"/>
                  </a:lnTo>
                  <a:lnTo>
                    <a:pt x="760952" y="7560005"/>
                  </a:lnTo>
                </a:path>
              </a:pathLst>
            </a:custGeom>
            <a:ln w="12700">
              <a:solidFill>
                <a:srgbClr val="71CBF4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sp>
        <p:nvSpPr>
          <p:cNvPr id="13" name="object 13"/>
          <p:cNvSpPr/>
          <p:nvPr/>
        </p:nvSpPr>
        <p:spPr>
          <a:xfrm>
            <a:off x="5289463" y="4694753"/>
            <a:ext cx="384071" cy="384071"/>
          </a:xfrm>
          <a:custGeom>
            <a:avLst/>
            <a:gdLst/>
            <a:ahLst/>
            <a:cxnLst/>
            <a:rect l="l" t="t" r="r" b="b"/>
            <a:pathLst>
              <a:path w="423545" h="423545">
                <a:moveTo>
                  <a:pt x="363575" y="64477"/>
                </a:moveTo>
                <a:lnTo>
                  <a:pt x="332359" y="37909"/>
                </a:lnTo>
                <a:lnTo>
                  <a:pt x="296519" y="17818"/>
                </a:lnTo>
                <a:lnTo>
                  <a:pt x="296392" y="17754"/>
                </a:lnTo>
                <a:lnTo>
                  <a:pt x="296227" y="17691"/>
                </a:lnTo>
                <a:lnTo>
                  <a:pt x="291769" y="15722"/>
                </a:lnTo>
                <a:lnTo>
                  <a:pt x="290271" y="15138"/>
                </a:lnTo>
                <a:lnTo>
                  <a:pt x="287261" y="13970"/>
                </a:lnTo>
                <a:lnTo>
                  <a:pt x="282727" y="12395"/>
                </a:lnTo>
                <a:lnTo>
                  <a:pt x="281749" y="12014"/>
                </a:lnTo>
                <a:lnTo>
                  <a:pt x="229323" y="749"/>
                </a:lnTo>
                <a:lnTo>
                  <a:pt x="211594" y="0"/>
                </a:lnTo>
                <a:lnTo>
                  <a:pt x="192659" y="838"/>
                </a:lnTo>
                <a:lnTo>
                  <a:pt x="174180" y="3314"/>
                </a:lnTo>
                <a:lnTo>
                  <a:pt x="156260" y="7353"/>
                </a:lnTo>
                <a:lnTo>
                  <a:pt x="138938" y="12852"/>
                </a:lnTo>
                <a:lnTo>
                  <a:pt x="138798" y="12915"/>
                </a:lnTo>
                <a:lnTo>
                  <a:pt x="138671" y="12915"/>
                </a:lnTo>
                <a:lnTo>
                  <a:pt x="138544" y="12992"/>
                </a:lnTo>
                <a:lnTo>
                  <a:pt x="138150" y="13119"/>
                </a:lnTo>
                <a:lnTo>
                  <a:pt x="137756" y="13309"/>
                </a:lnTo>
                <a:lnTo>
                  <a:pt x="133324" y="14947"/>
                </a:lnTo>
                <a:lnTo>
                  <a:pt x="129374" y="16637"/>
                </a:lnTo>
                <a:lnTo>
                  <a:pt x="125488" y="18338"/>
                </a:lnTo>
                <a:lnTo>
                  <a:pt x="124714" y="18732"/>
                </a:lnTo>
                <a:lnTo>
                  <a:pt x="124256" y="18923"/>
                </a:lnTo>
                <a:lnTo>
                  <a:pt x="86537" y="40982"/>
                </a:lnTo>
                <a:lnTo>
                  <a:pt x="54330" y="70116"/>
                </a:lnTo>
                <a:lnTo>
                  <a:pt x="28676" y="105283"/>
                </a:lnTo>
                <a:lnTo>
                  <a:pt x="10604" y="145427"/>
                </a:lnTo>
                <a:lnTo>
                  <a:pt x="1143" y="189496"/>
                </a:lnTo>
                <a:lnTo>
                  <a:pt x="1079" y="190220"/>
                </a:lnTo>
                <a:lnTo>
                  <a:pt x="914" y="190944"/>
                </a:lnTo>
                <a:lnTo>
                  <a:pt x="457" y="195376"/>
                </a:lnTo>
                <a:lnTo>
                  <a:pt x="152" y="203835"/>
                </a:lnTo>
                <a:lnTo>
                  <a:pt x="38" y="205752"/>
                </a:lnTo>
                <a:lnTo>
                  <a:pt x="0" y="207251"/>
                </a:lnTo>
                <a:lnTo>
                  <a:pt x="139" y="207251"/>
                </a:lnTo>
                <a:lnTo>
                  <a:pt x="10312" y="260362"/>
                </a:lnTo>
                <a:lnTo>
                  <a:pt x="36258" y="307568"/>
                </a:lnTo>
                <a:lnTo>
                  <a:pt x="72504" y="345300"/>
                </a:lnTo>
                <a:lnTo>
                  <a:pt x="113614" y="370001"/>
                </a:lnTo>
                <a:lnTo>
                  <a:pt x="159321" y="381368"/>
                </a:lnTo>
                <a:lnTo>
                  <a:pt x="205790" y="379818"/>
                </a:lnTo>
                <a:lnTo>
                  <a:pt x="249123" y="365506"/>
                </a:lnTo>
                <a:lnTo>
                  <a:pt x="285381" y="338594"/>
                </a:lnTo>
                <a:lnTo>
                  <a:pt x="310654" y="299262"/>
                </a:lnTo>
                <a:lnTo>
                  <a:pt x="322351" y="249148"/>
                </a:lnTo>
                <a:lnTo>
                  <a:pt x="316611" y="203835"/>
                </a:lnTo>
                <a:lnTo>
                  <a:pt x="295452" y="165684"/>
                </a:lnTo>
                <a:lnTo>
                  <a:pt x="260832" y="137033"/>
                </a:lnTo>
                <a:lnTo>
                  <a:pt x="246672" y="130048"/>
                </a:lnTo>
                <a:lnTo>
                  <a:pt x="246087" y="129730"/>
                </a:lnTo>
                <a:lnTo>
                  <a:pt x="245465" y="129463"/>
                </a:lnTo>
                <a:lnTo>
                  <a:pt x="244944" y="129146"/>
                </a:lnTo>
                <a:lnTo>
                  <a:pt x="244805" y="129082"/>
                </a:lnTo>
                <a:lnTo>
                  <a:pt x="244360" y="128879"/>
                </a:lnTo>
                <a:lnTo>
                  <a:pt x="244284" y="129082"/>
                </a:lnTo>
                <a:lnTo>
                  <a:pt x="206984" y="123405"/>
                </a:lnTo>
                <a:lnTo>
                  <a:pt x="174320" y="132753"/>
                </a:lnTo>
                <a:lnTo>
                  <a:pt x="148183" y="153555"/>
                </a:lnTo>
                <a:lnTo>
                  <a:pt x="130517" y="182194"/>
                </a:lnTo>
                <a:lnTo>
                  <a:pt x="124358" y="214833"/>
                </a:lnTo>
                <a:lnTo>
                  <a:pt x="130949" y="246227"/>
                </a:lnTo>
                <a:lnTo>
                  <a:pt x="148831" y="272834"/>
                </a:lnTo>
                <a:lnTo>
                  <a:pt x="176517" y="291172"/>
                </a:lnTo>
                <a:lnTo>
                  <a:pt x="189090" y="295186"/>
                </a:lnTo>
                <a:lnTo>
                  <a:pt x="201803" y="297129"/>
                </a:lnTo>
                <a:lnTo>
                  <a:pt x="214426" y="297103"/>
                </a:lnTo>
                <a:lnTo>
                  <a:pt x="226771" y="295211"/>
                </a:lnTo>
                <a:lnTo>
                  <a:pt x="210769" y="305117"/>
                </a:lnTo>
                <a:lnTo>
                  <a:pt x="189433" y="311670"/>
                </a:lnTo>
                <a:lnTo>
                  <a:pt x="162979" y="312115"/>
                </a:lnTo>
                <a:lnTo>
                  <a:pt x="131622" y="303707"/>
                </a:lnTo>
                <a:lnTo>
                  <a:pt x="104178" y="286131"/>
                </a:lnTo>
                <a:lnTo>
                  <a:pt x="83616" y="259829"/>
                </a:lnTo>
                <a:lnTo>
                  <a:pt x="70485" y="227088"/>
                </a:lnTo>
                <a:lnTo>
                  <a:pt x="65430" y="190944"/>
                </a:lnTo>
                <a:lnTo>
                  <a:pt x="65430" y="189496"/>
                </a:lnTo>
                <a:lnTo>
                  <a:pt x="72326" y="141782"/>
                </a:lnTo>
                <a:lnTo>
                  <a:pt x="91579" y="98577"/>
                </a:lnTo>
                <a:lnTo>
                  <a:pt x="121208" y="62471"/>
                </a:lnTo>
                <a:lnTo>
                  <a:pt x="159359" y="35369"/>
                </a:lnTo>
                <a:lnTo>
                  <a:pt x="199529" y="21361"/>
                </a:lnTo>
                <a:lnTo>
                  <a:pt x="239395" y="15138"/>
                </a:lnTo>
                <a:lnTo>
                  <a:pt x="241312" y="15138"/>
                </a:lnTo>
                <a:lnTo>
                  <a:pt x="275983" y="18567"/>
                </a:lnTo>
                <a:lnTo>
                  <a:pt x="308343" y="28384"/>
                </a:lnTo>
                <a:lnTo>
                  <a:pt x="337731" y="43942"/>
                </a:lnTo>
                <a:lnTo>
                  <a:pt x="363512" y="64541"/>
                </a:lnTo>
                <a:close/>
              </a:path>
              <a:path w="423545" h="423545">
                <a:moveTo>
                  <a:pt x="423354" y="211747"/>
                </a:moveTo>
                <a:lnTo>
                  <a:pt x="419569" y="171894"/>
                </a:lnTo>
                <a:lnTo>
                  <a:pt x="403479" y="128498"/>
                </a:lnTo>
                <a:lnTo>
                  <a:pt x="357797" y="75018"/>
                </a:lnTo>
                <a:lnTo>
                  <a:pt x="279819" y="42519"/>
                </a:lnTo>
                <a:lnTo>
                  <a:pt x="235851" y="40424"/>
                </a:lnTo>
                <a:lnTo>
                  <a:pt x="195592" y="48514"/>
                </a:lnTo>
                <a:lnTo>
                  <a:pt x="160693" y="65189"/>
                </a:lnTo>
                <a:lnTo>
                  <a:pt x="120891" y="100355"/>
                </a:lnTo>
                <a:lnTo>
                  <a:pt x="98336" y="153644"/>
                </a:lnTo>
                <a:lnTo>
                  <a:pt x="95084" y="186105"/>
                </a:lnTo>
                <a:lnTo>
                  <a:pt x="98742" y="212217"/>
                </a:lnTo>
                <a:lnTo>
                  <a:pt x="105727" y="232041"/>
                </a:lnTo>
                <a:lnTo>
                  <a:pt x="104495" y="211607"/>
                </a:lnTo>
                <a:lnTo>
                  <a:pt x="105841" y="194792"/>
                </a:lnTo>
                <a:lnTo>
                  <a:pt x="140030" y="127584"/>
                </a:lnTo>
                <a:lnTo>
                  <a:pt x="176174" y="104571"/>
                </a:lnTo>
                <a:lnTo>
                  <a:pt x="218554" y="96634"/>
                </a:lnTo>
                <a:lnTo>
                  <a:pt x="262077" y="105194"/>
                </a:lnTo>
                <a:lnTo>
                  <a:pt x="297027" y="123609"/>
                </a:lnTo>
                <a:lnTo>
                  <a:pt x="332879" y="167119"/>
                </a:lnTo>
                <a:lnTo>
                  <a:pt x="346710" y="206070"/>
                </a:lnTo>
                <a:lnTo>
                  <a:pt x="350050" y="251472"/>
                </a:lnTo>
                <a:lnTo>
                  <a:pt x="346646" y="274269"/>
                </a:lnTo>
                <a:lnTo>
                  <a:pt x="316166" y="335114"/>
                </a:lnTo>
                <a:lnTo>
                  <a:pt x="265861" y="379844"/>
                </a:lnTo>
                <a:lnTo>
                  <a:pt x="230657" y="395274"/>
                </a:lnTo>
                <a:lnTo>
                  <a:pt x="192379" y="404190"/>
                </a:lnTo>
                <a:lnTo>
                  <a:pt x="174180" y="405041"/>
                </a:lnTo>
                <a:lnTo>
                  <a:pt x="149987" y="403428"/>
                </a:lnTo>
                <a:lnTo>
                  <a:pt x="126796" y="398716"/>
                </a:lnTo>
                <a:lnTo>
                  <a:pt x="104800" y="391134"/>
                </a:lnTo>
                <a:lnTo>
                  <a:pt x="84213" y="380885"/>
                </a:lnTo>
                <a:lnTo>
                  <a:pt x="94767" y="388353"/>
                </a:lnTo>
                <a:lnTo>
                  <a:pt x="133908" y="408749"/>
                </a:lnTo>
                <a:lnTo>
                  <a:pt x="186118" y="421944"/>
                </a:lnTo>
                <a:lnTo>
                  <a:pt x="211594" y="423443"/>
                </a:lnTo>
                <a:lnTo>
                  <a:pt x="260146" y="417855"/>
                </a:lnTo>
                <a:lnTo>
                  <a:pt x="304723" y="401929"/>
                </a:lnTo>
                <a:lnTo>
                  <a:pt x="344043" y="376948"/>
                </a:lnTo>
                <a:lnTo>
                  <a:pt x="376834" y="344170"/>
                </a:lnTo>
                <a:lnTo>
                  <a:pt x="401828" y="304863"/>
                </a:lnTo>
                <a:lnTo>
                  <a:pt x="417766" y="260299"/>
                </a:lnTo>
                <a:lnTo>
                  <a:pt x="423354" y="2117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4" name="object 14"/>
          <p:cNvSpPr/>
          <p:nvPr/>
        </p:nvSpPr>
        <p:spPr>
          <a:xfrm>
            <a:off x="5750105" y="4756630"/>
            <a:ext cx="1151637" cy="260270"/>
          </a:xfrm>
          <a:custGeom>
            <a:avLst/>
            <a:gdLst/>
            <a:ahLst/>
            <a:cxnLst/>
            <a:rect l="l" t="t" r="r" b="b"/>
            <a:pathLst>
              <a:path w="1270000" h="287020">
                <a:moveTo>
                  <a:pt x="203441" y="235877"/>
                </a:moveTo>
                <a:lnTo>
                  <a:pt x="54229" y="235877"/>
                </a:lnTo>
                <a:lnTo>
                  <a:pt x="54229" y="163487"/>
                </a:lnTo>
                <a:lnTo>
                  <a:pt x="191071" y="163487"/>
                </a:lnTo>
                <a:lnTo>
                  <a:pt x="191071" y="113957"/>
                </a:lnTo>
                <a:lnTo>
                  <a:pt x="54229" y="113957"/>
                </a:lnTo>
                <a:lnTo>
                  <a:pt x="54229" y="51727"/>
                </a:lnTo>
                <a:lnTo>
                  <a:pt x="201282" y="51727"/>
                </a:lnTo>
                <a:lnTo>
                  <a:pt x="201282" y="927"/>
                </a:lnTo>
                <a:lnTo>
                  <a:pt x="0" y="927"/>
                </a:lnTo>
                <a:lnTo>
                  <a:pt x="0" y="51727"/>
                </a:lnTo>
                <a:lnTo>
                  <a:pt x="0" y="113957"/>
                </a:lnTo>
                <a:lnTo>
                  <a:pt x="0" y="163487"/>
                </a:lnTo>
                <a:lnTo>
                  <a:pt x="0" y="235877"/>
                </a:lnTo>
                <a:lnTo>
                  <a:pt x="0" y="286677"/>
                </a:lnTo>
                <a:lnTo>
                  <a:pt x="203441" y="286677"/>
                </a:lnTo>
                <a:lnTo>
                  <a:pt x="203441" y="235877"/>
                </a:lnTo>
                <a:close/>
              </a:path>
              <a:path w="1270000" h="287020">
                <a:moveTo>
                  <a:pt x="498055" y="342"/>
                </a:moveTo>
                <a:lnTo>
                  <a:pt x="435711" y="342"/>
                </a:lnTo>
                <a:lnTo>
                  <a:pt x="363639" y="114465"/>
                </a:lnTo>
                <a:lnTo>
                  <a:pt x="291922" y="342"/>
                </a:lnTo>
                <a:lnTo>
                  <a:pt x="229209" y="342"/>
                </a:lnTo>
                <a:lnTo>
                  <a:pt x="336169" y="171500"/>
                </a:lnTo>
                <a:lnTo>
                  <a:pt x="336169" y="286613"/>
                </a:lnTo>
                <a:lnTo>
                  <a:pt x="390359" y="286613"/>
                </a:lnTo>
                <a:lnTo>
                  <a:pt x="390359" y="172288"/>
                </a:lnTo>
                <a:lnTo>
                  <a:pt x="498055" y="342"/>
                </a:lnTo>
                <a:close/>
              </a:path>
              <a:path w="1270000" h="287020">
                <a:moveTo>
                  <a:pt x="765352" y="146050"/>
                </a:moveTo>
                <a:lnTo>
                  <a:pt x="760069" y="92837"/>
                </a:lnTo>
                <a:lnTo>
                  <a:pt x="744435" y="52959"/>
                </a:lnTo>
                <a:lnTo>
                  <a:pt x="741451" y="48488"/>
                </a:lnTo>
                <a:lnTo>
                  <a:pt x="737044" y="41884"/>
                </a:lnTo>
                <a:lnTo>
                  <a:pt x="728586" y="31864"/>
                </a:lnTo>
                <a:lnTo>
                  <a:pt x="719150" y="23101"/>
                </a:lnTo>
                <a:lnTo>
                  <a:pt x="708799" y="15786"/>
                </a:lnTo>
                <a:lnTo>
                  <a:pt x="705523" y="14084"/>
                </a:lnTo>
                <a:lnTo>
                  <a:pt x="705523" y="143510"/>
                </a:lnTo>
                <a:lnTo>
                  <a:pt x="705167" y="159258"/>
                </a:lnTo>
                <a:lnTo>
                  <a:pt x="696518" y="204965"/>
                </a:lnTo>
                <a:lnTo>
                  <a:pt x="667880" y="233527"/>
                </a:lnTo>
                <a:lnTo>
                  <a:pt x="626135" y="238340"/>
                </a:lnTo>
                <a:lnTo>
                  <a:pt x="582930" y="238340"/>
                </a:lnTo>
                <a:lnTo>
                  <a:pt x="582930" y="48488"/>
                </a:lnTo>
                <a:lnTo>
                  <a:pt x="608939" y="48488"/>
                </a:lnTo>
                <a:lnTo>
                  <a:pt x="648931" y="50025"/>
                </a:lnTo>
                <a:lnTo>
                  <a:pt x="688225" y="70192"/>
                </a:lnTo>
                <a:lnTo>
                  <a:pt x="704062" y="114134"/>
                </a:lnTo>
                <a:lnTo>
                  <a:pt x="705523" y="143510"/>
                </a:lnTo>
                <a:lnTo>
                  <a:pt x="705523" y="14084"/>
                </a:lnTo>
                <a:lnTo>
                  <a:pt x="662368" y="1371"/>
                </a:lnTo>
                <a:lnTo>
                  <a:pt x="630834" y="0"/>
                </a:lnTo>
                <a:lnTo>
                  <a:pt x="525056" y="0"/>
                </a:lnTo>
                <a:lnTo>
                  <a:pt x="525056" y="286626"/>
                </a:lnTo>
                <a:lnTo>
                  <a:pt x="633958" y="286626"/>
                </a:lnTo>
                <a:lnTo>
                  <a:pt x="674801" y="283210"/>
                </a:lnTo>
                <a:lnTo>
                  <a:pt x="717677" y="264617"/>
                </a:lnTo>
                <a:lnTo>
                  <a:pt x="741438" y="238340"/>
                </a:lnTo>
                <a:lnTo>
                  <a:pt x="743508" y="235356"/>
                </a:lnTo>
                <a:lnTo>
                  <a:pt x="760412" y="193636"/>
                </a:lnTo>
                <a:lnTo>
                  <a:pt x="764806" y="163131"/>
                </a:lnTo>
                <a:lnTo>
                  <a:pt x="765352" y="146050"/>
                </a:lnTo>
                <a:close/>
              </a:path>
              <a:path w="1270000" h="287020">
                <a:moveTo>
                  <a:pt x="1022731" y="286613"/>
                </a:moveTo>
                <a:lnTo>
                  <a:pt x="995692" y="213525"/>
                </a:lnTo>
                <a:lnTo>
                  <a:pt x="977912" y="165430"/>
                </a:lnTo>
                <a:lnTo>
                  <a:pt x="946759" y="81191"/>
                </a:lnTo>
                <a:lnTo>
                  <a:pt x="921981" y="14224"/>
                </a:lnTo>
                <a:lnTo>
                  <a:pt x="921981" y="165430"/>
                </a:lnTo>
                <a:lnTo>
                  <a:pt x="860869" y="165430"/>
                </a:lnTo>
                <a:lnTo>
                  <a:pt x="892060" y="81191"/>
                </a:lnTo>
                <a:lnTo>
                  <a:pt x="921981" y="165430"/>
                </a:lnTo>
                <a:lnTo>
                  <a:pt x="921981" y="14224"/>
                </a:lnTo>
                <a:lnTo>
                  <a:pt x="916851" y="342"/>
                </a:lnTo>
                <a:lnTo>
                  <a:pt x="868210" y="342"/>
                </a:lnTo>
                <a:lnTo>
                  <a:pt x="760476" y="286613"/>
                </a:lnTo>
                <a:lnTo>
                  <a:pt x="816686" y="286613"/>
                </a:lnTo>
                <a:lnTo>
                  <a:pt x="843800" y="213525"/>
                </a:lnTo>
                <a:lnTo>
                  <a:pt x="938974" y="213525"/>
                </a:lnTo>
                <a:lnTo>
                  <a:pt x="965377" y="286613"/>
                </a:lnTo>
                <a:lnTo>
                  <a:pt x="1022731" y="286613"/>
                </a:lnTo>
                <a:close/>
              </a:path>
              <a:path w="1270000" h="287020">
                <a:moveTo>
                  <a:pt x="1269466" y="88353"/>
                </a:moveTo>
                <a:lnTo>
                  <a:pt x="1261935" y="48806"/>
                </a:lnTo>
                <a:lnTo>
                  <a:pt x="1234338" y="14973"/>
                </a:lnTo>
                <a:lnTo>
                  <a:pt x="1210043" y="4457"/>
                </a:lnTo>
                <a:lnTo>
                  <a:pt x="1210043" y="97574"/>
                </a:lnTo>
                <a:lnTo>
                  <a:pt x="1207871" y="104978"/>
                </a:lnTo>
                <a:lnTo>
                  <a:pt x="1168349" y="128727"/>
                </a:lnTo>
                <a:lnTo>
                  <a:pt x="1139901" y="129844"/>
                </a:lnTo>
                <a:lnTo>
                  <a:pt x="1108354" y="129844"/>
                </a:lnTo>
                <a:lnTo>
                  <a:pt x="1108354" y="48806"/>
                </a:lnTo>
                <a:lnTo>
                  <a:pt x="1136205" y="48806"/>
                </a:lnTo>
                <a:lnTo>
                  <a:pt x="1177696" y="50749"/>
                </a:lnTo>
                <a:lnTo>
                  <a:pt x="1207744" y="74904"/>
                </a:lnTo>
                <a:lnTo>
                  <a:pt x="1210043" y="97574"/>
                </a:lnTo>
                <a:lnTo>
                  <a:pt x="1210043" y="4457"/>
                </a:lnTo>
                <a:lnTo>
                  <a:pt x="1201508" y="2895"/>
                </a:lnTo>
                <a:lnTo>
                  <a:pt x="1186649" y="1549"/>
                </a:lnTo>
                <a:lnTo>
                  <a:pt x="1167218" y="749"/>
                </a:lnTo>
                <a:lnTo>
                  <a:pt x="1143215" y="482"/>
                </a:lnTo>
                <a:lnTo>
                  <a:pt x="1050683" y="482"/>
                </a:lnTo>
                <a:lnTo>
                  <a:pt x="1050683" y="286092"/>
                </a:lnTo>
                <a:lnTo>
                  <a:pt x="1108354" y="286092"/>
                </a:lnTo>
                <a:lnTo>
                  <a:pt x="1108354" y="178358"/>
                </a:lnTo>
                <a:lnTo>
                  <a:pt x="1145946" y="178358"/>
                </a:lnTo>
                <a:lnTo>
                  <a:pt x="1194257" y="176060"/>
                </a:lnTo>
                <a:lnTo>
                  <a:pt x="1235659" y="160731"/>
                </a:lnTo>
                <a:lnTo>
                  <a:pt x="1261110" y="129844"/>
                </a:lnTo>
                <a:lnTo>
                  <a:pt x="1264081" y="123088"/>
                </a:lnTo>
                <a:lnTo>
                  <a:pt x="1267066" y="112547"/>
                </a:lnTo>
                <a:lnTo>
                  <a:pt x="1268857" y="100977"/>
                </a:lnTo>
                <a:lnTo>
                  <a:pt x="1269466" y="883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grpSp>
        <p:nvGrpSpPr>
          <p:cNvPr id="15" name="object 15"/>
          <p:cNvGrpSpPr/>
          <p:nvPr/>
        </p:nvGrpSpPr>
        <p:grpSpPr>
          <a:xfrm>
            <a:off x="4838543" y="6016232"/>
            <a:ext cx="253360" cy="252784"/>
            <a:chOff x="3960004" y="6634566"/>
            <a:chExt cx="279400" cy="278765"/>
          </a:xfrm>
        </p:grpSpPr>
        <p:sp>
          <p:nvSpPr>
            <p:cNvPr id="16" name="object 16"/>
            <p:cNvSpPr/>
            <p:nvPr/>
          </p:nvSpPr>
          <p:spPr>
            <a:xfrm>
              <a:off x="3960004" y="6634566"/>
              <a:ext cx="279400" cy="278765"/>
            </a:xfrm>
            <a:custGeom>
              <a:avLst/>
              <a:gdLst/>
              <a:ahLst/>
              <a:cxnLst/>
              <a:rect l="l" t="t" r="r" b="b"/>
              <a:pathLst>
                <a:path w="279400" h="278765">
                  <a:moveTo>
                    <a:pt x="139014" y="0"/>
                  </a:moveTo>
                  <a:lnTo>
                    <a:pt x="95540" y="6905"/>
                  </a:lnTo>
                  <a:lnTo>
                    <a:pt x="57523" y="26249"/>
                  </a:lnTo>
                  <a:lnTo>
                    <a:pt x="27340" y="55903"/>
                  </a:lnTo>
                  <a:lnTo>
                    <a:pt x="7372" y="93739"/>
                  </a:lnTo>
                  <a:lnTo>
                    <a:pt x="0" y="137629"/>
                  </a:lnTo>
                  <a:lnTo>
                    <a:pt x="6935" y="182303"/>
                  </a:lnTo>
                  <a:lnTo>
                    <a:pt x="26752" y="221084"/>
                  </a:lnTo>
                  <a:lnTo>
                    <a:pt x="57126" y="251634"/>
                  </a:lnTo>
                  <a:lnTo>
                    <a:pt x="95728" y="271615"/>
                  </a:lnTo>
                  <a:lnTo>
                    <a:pt x="140233" y="278688"/>
                  </a:lnTo>
                  <a:lnTo>
                    <a:pt x="184755" y="271396"/>
                  </a:lnTo>
                  <a:lnTo>
                    <a:pt x="222895" y="251488"/>
                  </a:lnTo>
                  <a:lnTo>
                    <a:pt x="252652" y="221440"/>
                  </a:lnTo>
                  <a:lnTo>
                    <a:pt x="272023" y="183729"/>
                  </a:lnTo>
                  <a:lnTo>
                    <a:pt x="279006" y="140830"/>
                  </a:lnTo>
                  <a:lnTo>
                    <a:pt x="271985" y="96280"/>
                  </a:lnTo>
                  <a:lnTo>
                    <a:pt x="252188" y="57637"/>
                  </a:lnTo>
                  <a:lnTo>
                    <a:pt x="221902" y="27185"/>
                  </a:lnTo>
                  <a:lnTo>
                    <a:pt x="183415" y="7211"/>
                  </a:lnTo>
                  <a:lnTo>
                    <a:pt x="139014" y="0"/>
                  </a:lnTo>
                  <a:close/>
                </a:path>
              </a:pathLst>
            </a:custGeom>
            <a:solidFill>
              <a:srgbClr val="C2BED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7" name="object 17"/>
            <p:cNvSpPr/>
            <p:nvPr/>
          </p:nvSpPr>
          <p:spPr>
            <a:xfrm>
              <a:off x="3960004" y="6634566"/>
              <a:ext cx="279400" cy="278765"/>
            </a:xfrm>
            <a:custGeom>
              <a:avLst/>
              <a:gdLst/>
              <a:ahLst/>
              <a:cxnLst/>
              <a:rect l="l" t="t" r="r" b="b"/>
              <a:pathLst>
                <a:path w="279400" h="278765">
                  <a:moveTo>
                    <a:pt x="139014" y="0"/>
                  </a:moveTo>
                  <a:lnTo>
                    <a:pt x="95540" y="6905"/>
                  </a:lnTo>
                  <a:lnTo>
                    <a:pt x="57523" y="26249"/>
                  </a:lnTo>
                  <a:lnTo>
                    <a:pt x="27340" y="55903"/>
                  </a:lnTo>
                  <a:lnTo>
                    <a:pt x="7372" y="93739"/>
                  </a:lnTo>
                  <a:lnTo>
                    <a:pt x="0" y="137629"/>
                  </a:lnTo>
                  <a:lnTo>
                    <a:pt x="6935" y="182303"/>
                  </a:lnTo>
                  <a:lnTo>
                    <a:pt x="26752" y="221084"/>
                  </a:lnTo>
                  <a:lnTo>
                    <a:pt x="57126" y="251634"/>
                  </a:lnTo>
                  <a:lnTo>
                    <a:pt x="95728" y="271615"/>
                  </a:lnTo>
                  <a:lnTo>
                    <a:pt x="140233" y="278688"/>
                  </a:lnTo>
                  <a:lnTo>
                    <a:pt x="184755" y="271396"/>
                  </a:lnTo>
                  <a:lnTo>
                    <a:pt x="222895" y="251488"/>
                  </a:lnTo>
                  <a:lnTo>
                    <a:pt x="238821" y="235407"/>
                  </a:lnTo>
                  <a:lnTo>
                    <a:pt x="120002" y="235407"/>
                  </a:lnTo>
                  <a:lnTo>
                    <a:pt x="119672" y="148018"/>
                  </a:lnTo>
                  <a:lnTo>
                    <a:pt x="90512" y="147726"/>
                  </a:lnTo>
                  <a:lnTo>
                    <a:pt x="90512" y="113525"/>
                  </a:lnTo>
                  <a:lnTo>
                    <a:pt x="119278" y="113525"/>
                  </a:lnTo>
                  <a:lnTo>
                    <a:pt x="119405" y="111734"/>
                  </a:lnTo>
                  <a:lnTo>
                    <a:pt x="119595" y="110286"/>
                  </a:lnTo>
                  <a:lnTo>
                    <a:pt x="119583" y="81711"/>
                  </a:lnTo>
                  <a:lnTo>
                    <a:pt x="120523" y="75285"/>
                  </a:lnTo>
                  <a:lnTo>
                    <a:pt x="152412" y="44322"/>
                  </a:lnTo>
                  <a:lnTo>
                    <a:pt x="158026" y="43268"/>
                  </a:lnTo>
                  <a:lnTo>
                    <a:pt x="237898" y="43268"/>
                  </a:lnTo>
                  <a:lnTo>
                    <a:pt x="221902" y="27185"/>
                  </a:lnTo>
                  <a:lnTo>
                    <a:pt x="183415" y="7211"/>
                  </a:lnTo>
                  <a:lnTo>
                    <a:pt x="139014" y="0"/>
                  </a:lnTo>
                  <a:close/>
                </a:path>
                <a:path w="279400" h="278765">
                  <a:moveTo>
                    <a:pt x="237898" y="43268"/>
                  </a:moveTo>
                  <a:lnTo>
                    <a:pt x="163906" y="43268"/>
                  </a:lnTo>
                  <a:lnTo>
                    <a:pt x="176022" y="43345"/>
                  </a:lnTo>
                  <a:lnTo>
                    <a:pt x="182384" y="43992"/>
                  </a:lnTo>
                  <a:lnTo>
                    <a:pt x="189255" y="44399"/>
                  </a:lnTo>
                  <a:lnTo>
                    <a:pt x="189633" y="51993"/>
                  </a:lnTo>
                  <a:lnTo>
                    <a:pt x="189699" y="74714"/>
                  </a:lnTo>
                  <a:lnTo>
                    <a:pt x="188429" y="74917"/>
                  </a:lnTo>
                  <a:lnTo>
                    <a:pt x="187439" y="75209"/>
                  </a:lnTo>
                  <a:lnTo>
                    <a:pt x="182041" y="75272"/>
                  </a:lnTo>
                  <a:lnTo>
                    <a:pt x="169456" y="75285"/>
                  </a:lnTo>
                  <a:lnTo>
                    <a:pt x="159448" y="76542"/>
                  </a:lnTo>
                  <a:lnTo>
                    <a:pt x="155524" y="80543"/>
                  </a:lnTo>
                  <a:lnTo>
                    <a:pt x="154724" y="93560"/>
                  </a:lnTo>
                  <a:lnTo>
                    <a:pt x="154787" y="95135"/>
                  </a:lnTo>
                  <a:lnTo>
                    <a:pt x="154901" y="113588"/>
                  </a:lnTo>
                  <a:lnTo>
                    <a:pt x="188683" y="113588"/>
                  </a:lnTo>
                  <a:lnTo>
                    <a:pt x="184340" y="147954"/>
                  </a:lnTo>
                  <a:lnTo>
                    <a:pt x="155270" y="147954"/>
                  </a:lnTo>
                  <a:lnTo>
                    <a:pt x="155168" y="150266"/>
                  </a:lnTo>
                  <a:lnTo>
                    <a:pt x="155049" y="182303"/>
                  </a:lnTo>
                  <a:lnTo>
                    <a:pt x="155130" y="235407"/>
                  </a:lnTo>
                  <a:lnTo>
                    <a:pt x="238821" y="235407"/>
                  </a:lnTo>
                  <a:lnTo>
                    <a:pt x="252652" y="221440"/>
                  </a:lnTo>
                  <a:lnTo>
                    <a:pt x="272023" y="183729"/>
                  </a:lnTo>
                  <a:lnTo>
                    <a:pt x="279006" y="140830"/>
                  </a:lnTo>
                  <a:lnTo>
                    <a:pt x="271985" y="96280"/>
                  </a:lnTo>
                  <a:lnTo>
                    <a:pt x="261223" y="75272"/>
                  </a:lnTo>
                  <a:lnTo>
                    <a:pt x="182041" y="75272"/>
                  </a:lnTo>
                  <a:lnTo>
                    <a:pt x="177634" y="75222"/>
                  </a:lnTo>
                  <a:lnTo>
                    <a:pt x="261197" y="75222"/>
                  </a:lnTo>
                  <a:lnTo>
                    <a:pt x="252188" y="57637"/>
                  </a:lnTo>
                  <a:lnTo>
                    <a:pt x="237898" y="43268"/>
                  </a:lnTo>
                  <a:close/>
                </a:path>
              </a:pathLst>
            </a:custGeom>
            <a:solidFill>
              <a:srgbClr val="00B1EB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50513" y="6677844"/>
              <a:ext cx="99199" cy="192125"/>
            </a:xfrm>
            <a:prstGeom prst="rect">
              <a:avLst/>
            </a:prstGeom>
          </p:spPr>
        </p:pic>
      </p:grpSp>
      <p:grpSp>
        <p:nvGrpSpPr>
          <p:cNvPr id="19" name="object 19"/>
          <p:cNvGrpSpPr/>
          <p:nvPr/>
        </p:nvGrpSpPr>
        <p:grpSpPr>
          <a:xfrm>
            <a:off x="5132574" y="6016338"/>
            <a:ext cx="252784" cy="252784"/>
            <a:chOff x="4284254" y="6634683"/>
            <a:chExt cx="278765" cy="278765"/>
          </a:xfrm>
        </p:grpSpPr>
        <p:sp>
          <p:nvSpPr>
            <p:cNvPr id="20" name="object 20"/>
            <p:cNvSpPr/>
            <p:nvPr/>
          </p:nvSpPr>
          <p:spPr>
            <a:xfrm>
              <a:off x="4284254" y="6634683"/>
              <a:ext cx="278765" cy="278765"/>
            </a:xfrm>
            <a:custGeom>
              <a:avLst/>
              <a:gdLst/>
              <a:ahLst/>
              <a:cxnLst/>
              <a:rect l="l" t="t" r="r" b="b"/>
              <a:pathLst>
                <a:path w="278764" h="278765">
                  <a:moveTo>
                    <a:pt x="139293" y="0"/>
                  </a:moveTo>
                  <a:lnTo>
                    <a:pt x="96076" y="6837"/>
                  </a:lnTo>
                  <a:lnTo>
                    <a:pt x="58038" y="26070"/>
                  </a:lnTo>
                  <a:lnTo>
                    <a:pt x="27680" y="55729"/>
                  </a:lnTo>
                  <a:lnTo>
                    <a:pt x="7500" y="93846"/>
                  </a:lnTo>
                  <a:lnTo>
                    <a:pt x="0" y="138455"/>
                  </a:lnTo>
                  <a:lnTo>
                    <a:pt x="6899" y="182594"/>
                  </a:lnTo>
                  <a:lnTo>
                    <a:pt x="26664" y="221015"/>
                  </a:lnTo>
                  <a:lnTo>
                    <a:pt x="56912" y="251367"/>
                  </a:lnTo>
                  <a:lnTo>
                    <a:pt x="95258" y="271299"/>
                  </a:lnTo>
                  <a:lnTo>
                    <a:pt x="139319" y="278460"/>
                  </a:lnTo>
                  <a:lnTo>
                    <a:pt x="183365" y="271401"/>
                  </a:lnTo>
                  <a:lnTo>
                    <a:pt x="221567" y="251730"/>
                  </a:lnTo>
                  <a:lnTo>
                    <a:pt x="251665" y="221700"/>
                  </a:lnTo>
                  <a:lnTo>
                    <a:pt x="271400" y="183567"/>
                  </a:lnTo>
                  <a:lnTo>
                    <a:pt x="278511" y="139585"/>
                  </a:lnTo>
                  <a:lnTo>
                    <a:pt x="271597" y="95828"/>
                  </a:lnTo>
                  <a:lnTo>
                    <a:pt x="251799" y="57558"/>
                  </a:lnTo>
                  <a:lnTo>
                    <a:pt x="221536" y="27208"/>
                  </a:lnTo>
                  <a:lnTo>
                    <a:pt x="183228" y="7211"/>
                  </a:lnTo>
                  <a:lnTo>
                    <a:pt x="139293" y="0"/>
                  </a:lnTo>
                  <a:close/>
                </a:path>
              </a:pathLst>
            </a:custGeom>
            <a:solidFill>
              <a:srgbClr val="C2BED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1" name="object 21"/>
            <p:cNvSpPr/>
            <p:nvPr/>
          </p:nvSpPr>
          <p:spPr>
            <a:xfrm>
              <a:off x="4284254" y="6634683"/>
              <a:ext cx="278765" cy="278765"/>
            </a:xfrm>
            <a:custGeom>
              <a:avLst/>
              <a:gdLst/>
              <a:ahLst/>
              <a:cxnLst/>
              <a:rect l="l" t="t" r="r" b="b"/>
              <a:pathLst>
                <a:path w="278764" h="278765">
                  <a:moveTo>
                    <a:pt x="139293" y="0"/>
                  </a:moveTo>
                  <a:lnTo>
                    <a:pt x="96076" y="6837"/>
                  </a:lnTo>
                  <a:lnTo>
                    <a:pt x="58038" y="26070"/>
                  </a:lnTo>
                  <a:lnTo>
                    <a:pt x="27680" y="55729"/>
                  </a:lnTo>
                  <a:lnTo>
                    <a:pt x="7500" y="93846"/>
                  </a:lnTo>
                  <a:lnTo>
                    <a:pt x="0" y="138455"/>
                  </a:lnTo>
                  <a:lnTo>
                    <a:pt x="6899" y="182594"/>
                  </a:lnTo>
                  <a:lnTo>
                    <a:pt x="26664" y="221015"/>
                  </a:lnTo>
                  <a:lnTo>
                    <a:pt x="56912" y="251367"/>
                  </a:lnTo>
                  <a:lnTo>
                    <a:pt x="95258" y="271299"/>
                  </a:lnTo>
                  <a:lnTo>
                    <a:pt x="139319" y="278460"/>
                  </a:lnTo>
                  <a:lnTo>
                    <a:pt x="183365" y="271401"/>
                  </a:lnTo>
                  <a:lnTo>
                    <a:pt x="221567" y="251730"/>
                  </a:lnTo>
                  <a:lnTo>
                    <a:pt x="251665" y="221700"/>
                  </a:lnTo>
                  <a:lnTo>
                    <a:pt x="253564" y="218031"/>
                  </a:lnTo>
                  <a:lnTo>
                    <a:pt x="107467" y="218031"/>
                  </a:lnTo>
                  <a:lnTo>
                    <a:pt x="93251" y="217019"/>
                  </a:lnTo>
                  <a:lnTo>
                    <a:pt x="79295" y="214132"/>
                  </a:lnTo>
                  <a:lnTo>
                    <a:pt x="65620" y="209321"/>
                  </a:lnTo>
                  <a:lnTo>
                    <a:pt x="61163" y="207416"/>
                  </a:lnTo>
                  <a:lnTo>
                    <a:pt x="56921" y="204990"/>
                  </a:lnTo>
                  <a:lnTo>
                    <a:pt x="52120" y="202526"/>
                  </a:lnTo>
                  <a:lnTo>
                    <a:pt x="51777" y="202018"/>
                  </a:lnTo>
                  <a:lnTo>
                    <a:pt x="51371" y="201637"/>
                  </a:lnTo>
                  <a:lnTo>
                    <a:pt x="65757" y="200987"/>
                  </a:lnTo>
                  <a:lnTo>
                    <a:pt x="79470" y="198150"/>
                  </a:lnTo>
                  <a:lnTo>
                    <a:pt x="92601" y="192910"/>
                  </a:lnTo>
                  <a:lnTo>
                    <a:pt x="105244" y="185051"/>
                  </a:lnTo>
                  <a:lnTo>
                    <a:pt x="96761" y="183946"/>
                  </a:lnTo>
                  <a:lnTo>
                    <a:pt x="89623" y="181711"/>
                  </a:lnTo>
                  <a:lnTo>
                    <a:pt x="77482" y="172212"/>
                  </a:lnTo>
                  <a:lnTo>
                    <a:pt x="72745" y="166420"/>
                  </a:lnTo>
                  <a:lnTo>
                    <a:pt x="70434" y="158546"/>
                  </a:lnTo>
                  <a:lnTo>
                    <a:pt x="77446" y="158546"/>
                  </a:lnTo>
                  <a:lnTo>
                    <a:pt x="79971" y="158419"/>
                  </a:lnTo>
                  <a:lnTo>
                    <a:pt x="82181" y="158102"/>
                  </a:lnTo>
                  <a:lnTo>
                    <a:pt x="84607" y="157467"/>
                  </a:lnTo>
                  <a:lnTo>
                    <a:pt x="73043" y="151377"/>
                  </a:lnTo>
                  <a:lnTo>
                    <a:pt x="64431" y="143152"/>
                  </a:lnTo>
                  <a:lnTo>
                    <a:pt x="58884" y="132630"/>
                  </a:lnTo>
                  <a:lnTo>
                    <a:pt x="56515" y="119646"/>
                  </a:lnTo>
                  <a:lnTo>
                    <a:pt x="68485" y="119646"/>
                  </a:lnTo>
                  <a:lnTo>
                    <a:pt x="68033" y="119164"/>
                  </a:lnTo>
                  <a:lnTo>
                    <a:pt x="61544" y="110449"/>
                  </a:lnTo>
                  <a:lnTo>
                    <a:pt x="57831" y="101061"/>
                  </a:lnTo>
                  <a:lnTo>
                    <a:pt x="56834" y="91019"/>
                  </a:lnTo>
                  <a:lnTo>
                    <a:pt x="58496" y="80340"/>
                  </a:lnTo>
                  <a:lnTo>
                    <a:pt x="59182" y="77787"/>
                  </a:lnTo>
                  <a:lnTo>
                    <a:pt x="60490" y="75387"/>
                  </a:lnTo>
                  <a:lnTo>
                    <a:pt x="61810" y="72199"/>
                  </a:lnTo>
                  <a:lnTo>
                    <a:pt x="157525" y="72199"/>
                  </a:lnTo>
                  <a:lnTo>
                    <a:pt x="161036" y="69684"/>
                  </a:lnTo>
                  <a:lnTo>
                    <a:pt x="172272" y="65876"/>
                  </a:lnTo>
                  <a:lnTo>
                    <a:pt x="183680" y="65598"/>
                  </a:lnTo>
                  <a:lnTo>
                    <a:pt x="255958" y="65598"/>
                  </a:lnTo>
                  <a:lnTo>
                    <a:pt x="251799" y="57558"/>
                  </a:lnTo>
                  <a:lnTo>
                    <a:pt x="221536" y="27208"/>
                  </a:lnTo>
                  <a:lnTo>
                    <a:pt x="183228" y="7211"/>
                  </a:lnTo>
                  <a:lnTo>
                    <a:pt x="139293" y="0"/>
                  </a:lnTo>
                  <a:close/>
                </a:path>
                <a:path w="278764" h="278765">
                  <a:moveTo>
                    <a:pt x="265417" y="83883"/>
                  </a:moveTo>
                  <a:lnTo>
                    <a:pt x="235775" y="83883"/>
                  </a:lnTo>
                  <a:lnTo>
                    <a:pt x="234962" y="85458"/>
                  </a:lnTo>
                  <a:lnTo>
                    <a:pt x="234683" y="86448"/>
                  </a:lnTo>
                  <a:lnTo>
                    <a:pt x="229692" y="91744"/>
                  </a:lnTo>
                  <a:lnTo>
                    <a:pt x="225425" y="96494"/>
                  </a:lnTo>
                  <a:lnTo>
                    <a:pt x="218655" y="102730"/>
                  </a:lnTo>
                  <a:lnTo>
                    <a:pt x="217601" y="104444"/>
                  </a:lnTo>
                  <a:lnTo>
                    <a:pt x="210680" y="146948"/>
                  </a:lnTo>
                  <a:lnTo>
                    <a:pt x="190207" y="181483"/>
                  </a:lnTo>
                  <a:lnTo>
                    <a:pt x="159583" y="206000"/>
                  </a:lnTo>
                  <a:lnTo>
                    <a:pt x="121920" y="217220"/>
                  </a:lnTo>
                  <a:lnTo>
                    <a:pt x="107467" y="218031"/>
                  </a:lnTo>
                  <a:lnTo>
                    <a:pt x="253564" y="218031"/>
                  </a:lnTo>
                  <a:lnTo>
                    <a:pt x="271400" y="183567"/>
                  </a:lnTo>
                  <a:lnTo>
                    <a:pt x="278511" y="139585"/>
                  </a:lnTo>
                  <a:lnTo>
                    <a:pt x="271597" y="95828"/>
                  </a:lnTo>
                  <a:lnTo>
                    <a:pt x="265417" y="83883"/>
                  </a:lnTo>
                  <a:close/>
                </a:path>
                <a:path w="278764" h="278765">
                  <a:moveTo>
                    <a:pt x="77446" y="158546"/>
                  </a:moveTo>
                  <a:lnTo>
                    <a:pt x="73088" y="158546"/>
                  </a:lnTo>
                  <a:lnTo>
                    <a:pt x="75425" y="158648"/>
                  </a:lnTo>
                  <a:lnTo>
                    <a:pt x="77446" y="158546"/>
                  </a:lnTo>
                  <a:close/>
                </a:path>
                <a:path w="278764" h="278765">
                  <a:moveTo>
                    <a:pt x="68485" y="119646"/>
                  </a:moveTo>
                  <a:lnTo>
                    <a:pt x="56515" y="119646"/>
                  </a:lnTo>
                  <a:lnTo>
                    <a:pt x="71399" y="123977"/>
                  </a:lnTo>
                  <a:lnTo>
                    <a:pt x="71005" y="121094"/>
                  </a:lnTo>
                  <a:lnTo>
                    <a:pt x="69151" y="120357"/>
                  </a:lnTo>
                  <a:lnTo>
                    <a:pt x="68485" y="119646"/>
                  </a:lnTo>
                  <a:close/>
                </a:path>
                <a:path w="278764" h="278765">
                  <a:moveTo>
                    <a:pt x="157525" y="72199"/>
                  </a:moveTo>
                  <a:lnTo>
                    <a:pt x="61810" y="72199"/>
                  </a:lnTo>
                  <a:lnTo>
                    <a:pt x="74115" y="84836"/>
                  </a:lnTo>
                  <a:lnTo>
                    <a:pt x="118579" y="108966"/>
                  </a:lnTo>
                  <a:lnTo>
                    <a:pt x="132994" y="112369"/>
                  </a:lnTo>
                  <a:lnTo>
                    <a:pt x="140817" y="112242"/>
                  </a:lnTo>
                  <a:lnTo>
                    <a:pt x="140569" y="108966"/>
                  </a:lnTo>
                  <a:lnTo>
                    <a:pt x="140517" y="107327"/>
                  </a:lnTo>
                  <a:lnTo>
                    <a:pt x="151712" y="76364"/>
                  </a:lnTo>
                  <a:lnTo>
                    <a:pt x="157525" y="72199"/>
                  </a:lnTo>
                  <a:close/>
                </a:path>
                <a:path w="278764" h="278765">
                  <a:moveTo>
                    <a:pt x="257547" y="68668"/>
                  </a:moveTo>
                  <a:lnTo>
                    <a:pt x="230924" y="68668"/>
                  </a:lnTo>
                  <a:lnTo>
                    <a:pt x="229857" y="73266"/>
                  </a:lnTo>
                  <a:lnTo>
                    <a:pt x="227888" y="76619"/>
                  </a:lnTo>
                  <a:lnTo>
                    <a:pt x="223164" y="82600"/>
                  </a:lnTo>
                  <a:lnTo>
                    <a:pt x="220365" y="85317"/>
                  </a:lnTo>
                  <a:lnTo>
                    <a:pt x="217297" y="88646"/>
                  </a:lnTo>
                  <a:lnTo>
                    <a:pt x="223926" y="88366"/>
                  </a:lnTo>
                  <a:lnTo>
                    <a:pt x="229400" y="86029"/>
                  </a:lnTo>
                  <a:lnTo>
                    <a:pt x="235775" y="83883"/>
                  </a:lnTo>
                  <a:lnTo>
                    <a:pt x="265417" y="83883"/>
                  </a:lnTo>
                  <a:lnTo>
                    <a:pt x="257547" y="68668"/>
                  </a:lnTo>
                  <a:close/>
                </a:path>
                <a:path w="278764" h="278765">
                  <a:moveTo>
                    <a:pt x="255958" y="65598"/>
                  </a:moveTo>
                  <a:lnTo>
                    <a:pt x="183680" y="65598"/>
                  </a:lnTo>
                  <a:lnTo>
                    <a:pt x="194697" y="68802"/>
                  </a:lnTo>
                  <a:lnTo>
                    <a:pt x="204762" y="75438"/>
                  </a:lnTo>
                  <a:lnTo>
                    <a:pt x="206654" y="77114"/>
                  </a:lnTo>
                  <a:lnTo>
                    <a:pt x="208305" y="77482"/>
                  </a:lnTo>
                  <a:lnTo>
                    <a:pt x="227660" y="70307"/>
                  </a:lnTo>
                  <a:lnTo>
                    <a:pt x="228955" y="69596"/>
                  </a:lnTo>
                  <a:lnTo>
                    <a:pt x="230924" y="68668"/>
                  </a:lnTo>
                  <a:lnTo>
                    <a:pt x="257547" y="68668"/>
                  </a:lnTo>
                  <a:lnTo>
                    <a:pt x="255958" y="65598"/>
                  </a:lnTo>
                  <a:close/>
                </a:path>
              </a:pathLst>
            </a:custGeom>
            <a:solidFill>
              <a:srgbClr val="00B1EB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35625" y="6700284"/>
              <a:ext cx="184416" cy="152427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5426099" y="6016080"/>
            <a:ext cx="253360" cy="253360"/>
            <a:chOff x="4607948" y="6634399"/>
            <a:chExt cx="279400" cy="279400"/>
          </a:xfrm>
        </p:grpSpPr>
        <p:sp>
          <p:nvSpPr>
            <p:cNvPr id="24" name="object 24"/>
            <p:cNvSpPr/>
            <p:nvPr/>
          </p:nvSpPr>
          <p:spPr>
            <a:xfrm>
              <a:off x="4607948" y="6634399"/>
              <a:ext cx="279400" cy="279400"/>
            </a:xfrm>
            <a:custGeom>
              <a:avLst/>
              <a:gdLst/>
              <a:ahLst/>
              <a:cxnLst/>
              <a:rect l="l" t="t" r="r" b="b"/>
              <a:pathLst>
                <a:path w="279400" h="279400">
                  <a:moveTo>
                    <a:pt x="141338" y="0"/>
                  </a:moveTo>
                  <a:lnTo>
                    <a:pt x="96501" y="6913"/>
                  </a:lnTo>
                  <a:lnTo>
                    <a:pt x="57620" y="26708"/>
                  </a:lnTo>
                  <a:lnTo>
                    <a:pt x="27024" y="57095"/>
                  </a:lnTo>
                  <a:lnTo>
                    <a:pt x="7041" y="95784"/>
                  </a:lnTo>
                  <a:lnTo>
                    <a:pt x="0" y="140487"/>
                  </a:lnTo>
                  <a:lnTo>
                    <a:pt x="7247" y="184651"/>
                  </a:lnTo>
                  <a:lnTo>
                    <a:pt x="27071" y="222715"/>
                  </a:lnTo>
                  <a:lnTo>
                    <a:pt x="57189" y="252550"/>
                  </a:lnTo>
                  <a:lnTo>
                    <a:pt x="95319" y="272028"/>
                  </a:lnTo>
                  <a:lnTo>
                    <a:pt x="139179" y="279018"/>
                  </a:lnTo>
                  <a:lnTo>
                    <a:pt x="184002" y="271674"/>
                  </a:lnTo>
                  <a:lnTo>
                    <a:pt x="222607" y="251330"/>
                  </a:lnTo>
                  <a:lnTo>
                    <a:pt x="252796" y="220654"/>
                  </a:lnTo>
                  <a:lnTo>
                    <a:pt x="272367" y="182317"/>
                  </a:lnTo>
                  <a:lnTo>
                    <a:pt x="279120" y="138988"/>
                  </a:lnTo>
                  <a:lnTo>
                    <a:pt x="272390" y="95842"/>
                  </a:lnTo>
                  <a:lnTo>
                    <a:pt x="253080" y="57876"/>
                  </a:lnTo>
                  <a:lnTo>
                    <a:pt x="223357" y="27583"/>
                  </a:lnTo>
                  <a:lnTo>
                    <a:pt x="185388" y="7460"/>
                  </a:lnTo>
                  <a:lnTo>
                    <a:pt x="141338" y="0"/>
                  </a:lnTo>
                  <a:close/>
                </a:path>
              </a:pathLst>
            </a:custGeom>
            <a:solidFill>
              <a:srgbClr val="C2BED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5" name="object 25"/>
            <p:cNvSpPr/>
            <p:nvPr/>
          </p:nvSpPr>
          <p:spPr>
            <a:xfrm>
              <a:off x="4608056" y="6634399"/>
              <a:ext cx="279400" cy="279400"/>
            </a:xfrm>
            <a:custGeom>
              <a:avLst/>
              <a:gdLst/>
              <a:ahLst/>
              <a:cxnLst/>
              <a:rect l="l" t="t" r="r" b="b"/>
              <a:pathLst>
                <a:path w="279400" h="279400">
                  <a:moveTo>
                    <a:pt x="141230" y="0"/>
                  </a:moveTo>
                  <a:lnTo>
                    <a:pt x="96393" y="6913"/>
                  </a:lnTo>
                  <a:lnTo>
                    <a:pt x="57513" y="26708"/>
                  </a:lnTo>
                  <a:lnTo>
                    <a:pt x="26916" y="57095"/>
                  </a:lnTo>
                  <a:lnTo>
                    <a:pt x="6933" y="95784"/>
                  </a:lnTo>
                  <a:lnTo>
                    <a:pt x="91" y="139218"/>
                  </a:lnTo>
                  <a:lnTo>
                    <a:pt x="0" y="141144"/>
                  </a:lnTo>
                  <a:lnTo>
                    <a:pt x="7139" y="184651"/>
                  </a:lnTo>
                  <a:lnTo>
                    <a:pt x="26963" y="222715"/>
                  </a:lnTo>
                  <a:lnTo>
                    <a:pt x="57081" y="252550"/>
                  </a:lnTo>
                  <a:lnTo>
                    <a:pt x="95211" y="272028"/>
                  </a:lnTo>
                  <a:lnTo>
                    <a:pt x="139071" y="279018"/>
                  </a:lnTo>
                  <a:lnTo>
                    <a:pt x="183894" y="271674"/>
                  </a:lnTo>
                  <a:lnTo>
                    <a:pt x="222500" y="251330"/>
                  </a:lnTo>
                  <a:lnTo>
                    <a:pt x="252688" y="220654"/>
                  </a:lnTo>
                  <a:lnTo>
                    <a:pt x="260639" y="205079"/>
                  </a:lnTo>
                  <a:lnTo>
                    <a:pt x="138080" y="205079"/>
                  </a:lnTo>
                  <a:lnTo>
                    <a:pt x="76638" y="203314"/>
                  </a:lnTo>
                  <a:lnTo>
                    <a:pt x="48241" y="174282"/>
                  </a:lnTo>
                  <a:lnTo>
                    <a:pt x="46588" y="138988"/>
                  </a:lnTo>
                  <a:lnTo>
                    <a:pt x="47056" y="121688"/>
                  </a:lnTo>
                  <a:lnTo>
                    <a:pt x="58472" y="81475"/>
                  </a:lnTo>
                  <a:lnTo>
                    <a:pt x="110331" y="74383"/>
                  </a:lnTo>
                  <a:lnTo>
                    <a:pt x="261079" y="73815"/>
                  </a:lnTo>
                  <a:lnTo>
                    <a:pt x="252972" y="57876"/>
                  </a:lnTo>
                  <a:lnTo>
                    <a:pt x="223249" y="27583"/>
                  </a:lnTo>
                  <a:lnTo>
                    <a:pt x="185280" y="7460"/>
                  </a:lnTo>
                  <a:lnTo>
                    <a:pt x="141230" y="0"/>
                  </a:lnTo>
                  <a:close/>
                </a:path>
                <a:path w="279400" h="279400">
                  <a:moveTo>
                    <a:pt x="261079" y="73815"/>
                  </a:moveTo>
                  <a:lnTo>
                    <a:pt x="148880" y="73815"/>
                  </a:lnTo>
                  <a:lnTo>
                    <a:pt x="168151" y="74158"/>
                  </a:lnTo>
                  <a:lnTo>
                    <a:pt x="194545" y="75006"/>
                  </a:lnTo>
                  <a:lnTo>
                    <a:pt x="228377" y="92925"/>
                  </a:lnTo>
                  <a:lnTo>
                    <a:pt x="232591" y="141144"/>
                  </a:lnTo>
                  <a:lnTo>
                    <a:pt x="232032" y="158334"/>
                  </a:lnTo>
                  <a:lnTo>
                    <a:pt x="220419" y="197632"/>
                  </a:lnTo>
                  <a:lnTo>
                    <a:pt x="166802" y="204513"/>
                  </a:lnTo>
                  <a:lnTo>
                    <a:pt x="138080" y="205079"/>
                  </a:lnTo>
                  <a:lnTo>
                    <a:pt x="260639" y="205079"/>
                  </a:lnTo>
                  <a:lnTo>
                    <a:pt x="272259" y="182317"/>
                  </a:lnTo>
                  <a:lnTo>
                    <a:pt x="279012" y="138988"/>
                  </a:lnTo>
                  <a:lnTo>
                    <a:pt x="272282" y="95842"/>
                  </a:lnTo>
                  <a:lnTo>
                    <a:pt x="261079" y="73815"/>
                  </a:lnTo>
                  <a:close/>
                </a:path>
              </a:pathLst>
            </a:custGeom>
            <a:solidFill>
              <a:srgbClr val="00B1EB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54663" y="6708215"/>
              <a:ext cx="185981" cy="131264"/>
            </a:xfrm>
            <a:prstGeom prst="rect">
              <a:avLst/>
            </a:prstGeom>
          </p:spPr>
        </p:pic>
      </p:grpSp>
      <p:grpSp>
        <p:nvGrpSpPr>
          <p:cNvPr id="27" name="object 27"/>
          <p:cNvGrpSpPr/>
          <p:nvPr/>
        </p:nvGrpSpPr>
        <p:grpSpPr>
          <a:xfrm>
            <a:off x="5720104" y="6016296"/>
            <a:ext cx="252784" cy="252784"/>
            <a:chOff x="4932170" y="6634637"/>
            <a:chExt cx="278765" cy="278765"/>
          </a:xfrm>
        </p:grpSpPr>
        <p:sp>
          <p:nvSpPr>
            <p:cNvPr id="28" name="object 28"/>
            <p:cNvSpPr/>
            <p:nvPr/>
          </p:nvSpPr>
          <p:spPr>
            <a:xfrm>
              <a:off x="4932170" y="6634637"/>
              <a:ext cx="278765" cy="278765"/>
            </a:xfrm>
            <a:custGeom>
              <a:avLst/>
              <a:gdLst/>
              <a:ahLst/>
              <a:cxnLst/>
              <a:rect l="l" t="t" r="r" b="b"/>
              <a:pathLst>
                <a:path w="278764" h="278765">
                  <a:moveTo>
                    <a:pt x="141274" y="0"/>
                  </a:moveTo>
                  <a:lnTo>
                    <a:pt x="97852" y="6303"/>
                  </a:lnTo>
                  <a:lnTo>
                    <a:pt x="59509" y="25083"/>
                  </a:lnTo>
                  <a:lnTo>
                    <a:pt x="28748" y="54364"/>
                  </a:lnTo>
                  <a:lnTo>
                    <a:pt x="8077" y="92170"/>
                  </a:lnTo>
                  <a:lnTo>
                    <a:pt x="0" y="136525"/>
                  </a:lnTo>
                  <a:lnTo>
                    <a:pt x="6330" y="181131"/>
                  </a:lnTo>
                  <a:lnTo>
                    <a:pt x="25585" y="219826"/>
                  </a:lnTo>
                  <a:lnTo>
                    <a:pt x="55349" y="250419"/>
                  </a:lnTo>
                  <a:lnTo>
                    <a:pt x="93206" y="270719"/>
                  </a:lnTo>
                  <a:lnTo>
                    <a:pt x="136740" y="278536"/>
                  </a:lnTo>
                  <a:lnTo>
                    <a:pt x="181409" y="272135"/>
                  </a:lnTo>
                  <a:lnTo>
                    <a:pt x="220104" y="252840"/>
                  </a:lnTo>
                  <a:lnTo>
                    <a:pt x="250657" y="223121"/>
                  </a:lnTo>
                  <a:lnTo>
                    <a:pt x="270900" y="185443"/>
                  </a:lnTo>
                  <a:lnTo>
                    <a:pt x="278663" y="142278"/>
                  </a:lnTo>
                  <a:lnTo>
                    <a:pt x="272381" y="97829"/>
                  </a:lnTo>
                  <a:lnTo>
                    <a:pt x="253078" y="59018"/>
                  </a:lnTo>
                  <a:lnTo>
                    <a:pt x="223177" y="28203"/>
                  </a:lnTo>
                  <a:lnTo>
                    <a:pt x="185101" y="7745"/>
                  </a:lnTo>
                  <a:lnTo>
                    <a:pt x="141274" y="0"/>
                  </a:lnTo>
                  <a:close/>
                </a:path>
              </a:pathLst>
            </a:custGeom>
            <a:solidFill>
              <a:srgbClr val="C2BED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9" name="object 29"/>
            <p:cNvSpPr/>
            <p:nvPr/>
          </p:nvSpPr>
          <p:spPr>
            <a:xfrm>
              <a:off x="4932170" y="6634637"/>
              <a:ext cx="278765" cy="278765"/>
            </a:xfrm>
            <a:custGeom>
              <a:avLst/>
              <a:gdLst/>
              <a:ahLst/>
              <a:cxnLst/>
              <a:rect l="l" t="t" r="r" b="b"/>
              <a:pathLst>
                <a:path w="278764" h="278765">
                  <a:moveTo>
                    <a:pt x="141274" y="0"/>
                  </a:moveTo>
                  <a:lnTo>
                    <a:pt x="97852" y="6303"/>
                  </a:lnTo>
                  <a:lnTo>
                    <a:pt x="59509" y="25083"/>
                  </a:lnTo>
                  <a:lnTo>
                    <a:pt x="28748" y="54364"/>
                  </a:lnTo>
                  <a:lnTo>
                    <a:pt x="8077" y="92170"/>
                  </a:lnTo>
                  <a:lnTo>
                    <a:pt x="0" y="136525"/>
                  </a:lnTo>
                  <a:lnTo>
                    <a:pt x="6330" y="181131"/>
                  </a:lnTo>
                  <a:lnTo>
                    <a:pt x="25568" y="219791"/>
                  </a:lnTo>
                  <a:lnTo>
                    <a:pt x="55349" y="250419"/>
                  </a:lnTo>
                  <a:lnTo>
                    <a:pt x="93206" y="270719"/>
                  </a:lnTo>
                  <a:lnTo>
                    <a:pt x="136740" y="278536"/>
                  </a:lnTo>
                  <a:lnTo>
                    <a:pt x="181409" y="272135"/>
                  </a:lnTo>
                  <a:lnTo>
                    <a:pt x="220104" y="252840"/>
                  </a:lnTo>
                  <a:lnTo>
                    <a:pt x="250657" y="223121"/>
                  </a:lnTo>
                  <a:lnTo>
                    <a:pt x="252374" y="219925"/>
                  </a:lnTo>
                  <a:lnTo>
                    <a:pt x="132502" y="219925"/>
                  </a:lnTo>
                  <a:lnTo>
                    <a:pt x="74479" y="219894"/>
                  </a:lnTo>
                  <a:lnTo>
                    <a:pt x="57213" y="219824"/>
                  </a:lnTo>
                  <a:lnTo>
                    <a:pt x="56572" y="201440"/>
                  </a:lnTo>
                  <a:lnTo>
                    <a:pt x="56335" y="176191"/>
                  </a:lnTo>
                  <a:lnTo>
                    <a:pt x="56229" y="125996"/>
                  </a:lnTo>
                  <a:lnTo>
                    <a:pt x="56667" y="105333"/>
                  </a:lnTo>
                  <a:lnTo>
                    <a:pt x="65321" y="105135"/>
                  </a:lnTo>
                  <a:lnTo>
                    <a:pt x="167581" y="105111"/>
                  </a:lnTo>
                  <a:lnTo>
                    <a:pt x="169468" y="104318"/>
                  </a:lnTo>
                  <a:lnTo>
                    <a:pt x="176784" y="102704"/>
                  </a:lnTo>
                  <a:lnTo>
                    <a:pt x="183622" y="102172"/>
                  </a:lnTo>
                  <a:lnTo>
                    <a:pt x="272995" y="102172"/>
                  </a:lnTo>
                  <a:lnTo>
                    <a:pt x="272381" y="97829"/>
                  </a:lnTo>
                  <a:lnTo>
                    <a:pt x="268262" y="89547"/>
                  </a:lnTo>
                  <a:lnTo>
                    <a:pt x="73837" y="89547"/>
                  </a:lnTo>
                  <a:lnTo>
                    <a:pt x="65654" y="87844"/>
                  </a:lnTo>
                  <a:lnTo>
                    <a:pt x="59155" y="83353"/>
                  </a:lnTo>
                  <a:lnTo>
                    <a:pt x="54901" y="76656"/>
                  </a:lnTo>
                  <a:lnTo>
                    <a:pt x="53454" y="68338"/>
                  </a:lnTo>
                  <a:lnTo>
                    <a:pt x="55165" y="60303"/>
                  </a:lnTo>
                  <a:lnTo>
                    <a:pt x="59620" y="53892"/>
                  </a:lnTo>
                  <a:lnTo>
                    <a:pt x="66227" y="49672"/>
                  </a:lnTo>
                  <a:lnTo>
                    <a:pt x="74396" y="48209"/>
                  </a:lnTo>
                  <a:lnTo>
                    <a:pt x="242589" y="48209"/>
                  </a:lnTo>
                  <a:lnTo>
                    <a:pt x="223177" y="28203"/>
                  </a:lnTo>
                  <a:lnTo>
                    <a:pt x="185101" y="7745"/>
                  </a:lnTo>
                  <a:lnTo>
                    <a:pt x="141274" y="0"/>
                  </a:lnTo>
                  <a:close/>
                </a:path>
                <a:path w="278764" h="278765">
                  <a:moveTo>
                    <a:pt x="162991" y="133286"/>
                  </a:moveTo>
                  <a:lnTo>
                    <a:pt x="150304" y="219710"/>
                  </a:lnTo>
                  <a:lnTo>
                    <a:pt x="141360" y="219864"/>
                  </a:lnTo>
                  <a:lnTo>
                    <a:pt x="132502" y="219925"/>
                  </a:lnTo>
                  <a:lnTo>
                    <a:pt x="252374" y="219925"/>
                  </a:lnTo>
                  <a:lnTo>
                    <a:pt x="209148" y="219859"/>
                  </a:lnTo>
                  <a:lnTo>
                    <a:pt x="197959" y="219791"/>
                  </a:lnTo>
                  <a:lnTo>
                    <a:pt x="190449" y="219252"/>
                  </a:lnTo>
                  <a:lnTo>
                    <a:pt x="190373" y="217754"/>
                  </a:lnTo>
                  <a:lnTo>
                    <a:pt x="190207" y="216141"/>
                  </a:lnTo>
                  <a:lnTo>
                    <a:pt x="190089" y="176191"/>
                  </a:lnTo>
                  <a:lnTo>
                    <a:pt x="181483" y="134340"/>
                  </a:lnTo>
                  <a:lnTo>
                    <a:pt x="162991" y="133286"/>
                  </a:lnTo>
                  <a:close/>
                </a:path>
                <a:path w="278764" h="278765">
                  <a:moveTo>
                    <a:pt x="167566" y="105117"/>
                  </a:moveTo>
                  <a:lnTo>
                    <a:pt x="91935" y="105117"/>
                  </a:lnTo>
                  <a:lnTo>
                    <a:pt x="91935" y="219544"/>
                  </a:lnTo>
                  <a:lnTo>
                    <a:pt x="83184" y="219842"/>
                  </a:lnTo>
                  <a:lnTo>
                    <a:pt x="74479" y="219894"/>
                  </a:lnTo>
                  <a:lnTo>
                    <a:pt x="124178" y="219894"/>
                  </a:lnTo>
                  <a:lnTo>
                    <a:pt x="114757" y="219760"/>
                  </a:lnTo>
                  <a:lnTo>
                    <a:pt x="114757" y="105448"/>
                  </a:lnTo>
                  <a:lnTo>
                    <a:pt x="166780" y="105448"/>
                  </a:lnTo>
                  <a:lnTo>
                    <a:pt x="167566" y="105117"/>
                  </a:lnTo>
                  <a:close/>
                </a:path>
                <a:path w="278764" h="278765">
                  <a:moveTo>
                    <a:pt x="272995" y="102172"/>
                  </a:moveTo>
                  <a:lnTo>
                    <a:pt x="183622" y="102172"/>
                  </a:lnTo>
                  <a:lnTo>
                    <a:pt x="190403" y="102493"/>
                  </a:lnTo>
                  <a:lnTo>
                    <a:pt x="197095" y="103717"/>
                  </a:lnTo>
                  <a:lnTo>
                    <a:pt x="224447" y="133629"/>
                  </a:lnTo>
                  <a:lnTo>
                    <a:pt x="226047" y="218770"/>
                  </a:lnTo>
                  <a:lnTo>
                    <a:pt x="219886" y="219502"/>
                  </a:lnTo>
                  <a:lnTo>
                    <a:pt x="209148" y="219859"/>
                  </a:lnTo>
                  <a:lnTo>
                    <a:pt x="252410" y="219859"/>
                  </a:lnTo>
                  <a:lnTo>
                    <a:pt x="270900" y="185443"/>
                  </a:lnTo>
                  <a:lnTo>
                    <a:pt x="278663" y="142278"/>
                  </a:lnTo>
                  <a:lnTo>
                    <a:pt x="272995" y="102172"/>
                  </a:lnTo>
                  <a:close/>
                </a:path>
                <a:path w="278764" h="278765">
                  <a:moveTo>
                    <a:pt x="166780" y="105448"/>
                  </a:moveTo>
                  <a:lnTo>
                    <a:pt x="148475" y="105448"/>
                  </a:lnTo>
                  <a:lnTo>
                    <a:pt x="149009" y="119545"/>
                  </a:lnTo>
                  <a:lnTo>
                    <a:pt x="150241" y="118249"/>
                  </a:lnTo>
                  <a:lnTo>
                    <a:pt x="150990" y="117602"/>
                  </a:lnTo>
                  <a:lnTo>
                    <a:pt x="151587" y="116814"/>
                  </a:lnTo>
                  <a:lnTo>
                    <a:pt x="156774" y="111264"/>
                  </a:lnTo>
                  <a:lnTo>
                    <a:pt x="162766" y="107135"/>
                  </a:lnTo>
                  <a:lnTo>
                    <a:pt x="166780" y="105448"/>
                  </a:lnTo>
                  <a:close/>
                </a:path>
                <a:path w="278764" h="278765">
                  <a:moveTo>
                    <a:pt x="167581" y="105111"/>
                  </a:moveTo>
                  <a:lnTo>
                    <a:pt x="74053" y="105111"/>
                  </a:lnTo>
                  <a:lnTo>
                    <a:pt x="82909" y="105144"/>
                  </a:lnTo>
                  <a:lnTo>
                    <a:pt x="167581" y="105111"/>
                  </a:lnTo>
                  <a:close/>
                </a:path>
                <a:path w="278764" h="278765">
                  <a:moveTo>
                    <a:pt x="242589" y="48209"/>
                  </a:moveTo>
                  <a:lnTo>
                    <a:pt x="74396" y="48209"/>
                  </a:lnTo>
                  <a:lnTo>
                    <a:pt x="82586" y="49918"/>
                  </a:lnTo>
                  <a:lnTo>
                    <a:pt x="89120" y="54425"/>
                  </a:lnTo>
                  <a:lnTo>
                    <a:pt x="93404" y="61114"/>
                  </a:lnTo>
                  <a:lnTo>
                    <a:pt x="94843" y="69367"/>
                  </a:lnTo>
                  <a:lnTo>
                    <a:pt x="93081" y="77351"/>
                  </a:lnTo>
                  <a:lnTo>
                    <a:pt x="88565" y="83786"/>
                  </a:lnTo>
                  <a:lnTo>
                    <a:pt x="81936" y="88057"/>
                  </a:lnTo>
                  <a:lnTo>
                    <a:pt x="73837" y="89547"/>
                  </a:lnTo>
                  <a:lnTo>
                    <a:pt x="268262" y="89547"/>
                  </a:lnTo>
                  <a:lnTo>
                    <a:pt x="253078" y="59018"/>
                  </a:lnTo>
                  <a:lnTo>
                    <a:pt x="242589" y="48209"/>
                  </a:lnTo>
                  <a:close/>
                </a:path>
              </a:pathLst>
            </a:custGeom>
            <a:solidFill>
              <a:srgbClr val="00B1EB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pic>
          <p:nvPicPr>
            <p:cNvPr id="30" name="object 3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46925" y="6736809"/>
              <a:ext cx="111290" cy="117714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4985613" y="6682854"/>
              <a:ext cx="41910" cy="172085"/>
            </a:xfrm>
            <a:custGeom>
              <a:avLst/>
              <a:gdLst/>
              <a:ahLst/>
              <a:cxnLst/>
              <a:rect l="l" t="t" r="r" b="b"/>
              <a:pathLst>
                <a:path w="41910" h="172084">
                  <a:moveTo>
                    <a:pt x="38493" y="56908"/>
                  </a:moveTo>
                  <a:lnTo>
                    <a:pt x="3225" y="57124"/>
                  </a:lnTo>
                  <a:lnTo>
                    <a:pt x="2781" y="77787"/>
                  </a:lnTo>
                  <a:lnTo>
                    <a:pt x="2768" y="115887"/>
                  </a:lnTo>
                  <a:lnTo>
                    <a:pt x="3124" y="153225"/>
                  </a:lnTo>
                  <a:lnTo>
                    <a:pt x="3771" y="171615"/>
                  </a:lnTo>
                  <a:lnTo>
                    <a:pt x="29743" y="171627"/>
                  </a:lnTo>
                  <a:lnTo>
                    <a:pt x="38493" y="171335"/>
                  </a:lnTo>
                  <a:lnTo>
                    <a:pt x="38493" y="56908"/>
                  </a:lnTo>
                  <a:close/>
                </a:path>
                <a:path w="41910" h="172084">
                  <a:moveTo>
                    <a:pt x="41389" y="21158"/>
                  </a:moveTo>
                  <a:lnTo>
                    <a:pt x="39954" y="12903"/>
                  </a:lnTo>
                  <a:lnTo>
                    <a:pt x="35674" y="6210"/>
                  </a:lnTo>
                  <a:lnTo>
                    <a:pt x="29133" y="1701"/>
                  </a:lnTo>
                  <a:lnTo>
                    <a:pt x="20942" y="0"/>
                  </a:lnTo>
                  <a:lnTo>
                    <a:pt x="12776" y="1460"/>
                  </a:lnTo>
                  <a:lnTo>
                    <a:pt x="6172" y="5676"/>
                  </a:lnTo>
                  <a:lnTo>
                    <a:pt x="1714" y="12090"/>
                  </a:lnTo>
                  <a:lnTo>
                    <a:pt x="0" y="20142"/>
                  </a:lnTo>
                  <a:lnTo>
                    <a:pt x="1447" y="28460"/>
                  </a:lnTo>
                  <a:lnTo>
                    <a:pt x="5702" y="35140"/>
                  </a:lnTo>
                  <a:lnTo>
                    <a:pt x="12204" y="39636"/>
                  </a:lnTo>
                  <a:lnTo>
                    <a:pt x="20383" y="41338"/>
                  </a:lnTo>
                  <a:lnTo>
                    <a:pt x="28486" y="39839"/>
                  </a:lnTo>
                  <a:lnTo>
                    <a:pt x="35115" y="35572"/>
                  </a:lnTo>
                  <a:lnTo>
                    <a:pt x="39636" y="29133"/>
                  </a:lnTo>
                  <a:lnTo>
                    <a:pt x="41389" y="2115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6013887" y="6016439"/>
            <a:ext cx="252784" cy="252784"/>
            <a:chOff x="5256147" y="6634795"/>
            <a:chExt cx="278765" cy="278765"/>
          </a:xfrm>
        </p:grpSpPr>
        <p:sp>
          <p:nvSpPr>
            <p:cNvPr id="33" name="object 33"/>
            <p:cNvSpPr/>
            <p:nvPr/>
          </p:nvSpPr>
          <p:spPr>
            <a:xfrm>
              <a:off x="5256147" y="6634795"/>
              <a:ext cx="278765" cy="278765"/>
            </a:xfrm>
            <a:custGeom>
              <a:avLst/>
              <a:gdLst/>
              <a:ahLst/>
              <a:cxnLst/>
              <a:rect l="l" t="t" r="r" b="b"/>
              <a:pathLst>
                <a:path w="278764" h="278765">
                  <a:moveTo>
                    <a:pt x="140119" y="0"/>
                  </a:moveTo>
                  <a:lnTo>
                    <a:pt x="96195" y="6810"/>
                  </a:lnTo>
                  <a:lnTo>
                    <a:pt x="57882" y="26325"/>
                  </a:lnTo>
                  <a:lnTo>
                    <a:pt x="27518" y="56256"/>
                  </a:lnTo>
                  <a:lnTo>
                    <a:pt x="7444" y="94315"/>
                  </a:lnTo>
                  <a:lnTo>
                    <a:pt x="0" y="138214"/>
                  </a:lnTo>
                  <a:lnTo>
                    <a:pt x="7130" y="182701"/>
                  </a:lnTo>
                  <a:lnTo>
                    <a:pt x="27020" y="221187"/>
                  </a:lnTo>
                  <a:lnTo>
                    <a:pt x="57326" y="251433"/>
                  </a:lnTo>
                  <a:lnTo>
                    <a:pt x="95705" y="271198"/>
                  </a:lnTo>
                  <a:lnTo>
                    <a:pt x="139814" y="278244"/>
                  </a:lnTo>
                  <a:lnTo>
                    <a:pt x="182730" y="271397"/>
                  </a:lnTo>
                  <a:lnTo>
                    <a:pt x="220359" y="252367"/>
                  </a:lnTo>
                  <a:lnTo>
                    <a:pt x="250416" y="223233"/>
                  </a:lnTo>
                  <a:lnTo>
                    <a:pt x="270616" y="186076"/>
                  </a:lnTo>
                  <a:lnTo>
                    <a:pt x="278676" y="142976"/>
                  </a:lnTo>
                  <a:lnTo>
                    <a:pt x="272465" y="97875"/>
                  </a:lnTo>
                  <a:lnTo>
                    <a:pt x="252983" y="58730"/>
                  </a:lnTo>
                  <a:lnTo>
                    <a:pt x="222751" y="27837"/>
                  </a:lnTo>
                  <a:lnTo>
                    <a:pt x="184289" y="7494"/>
                  </a:lnTo>
                  <a:lnTo>
                    <a:pt x="140119" y="0"/>
                  </a:lnTo>
                  <a:close/>
                </a:path>
              </a:pathLst>
            </a:custGeom>
            <a:solidFill>
              <a:srgbClr val="C2BED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4" name="object 34"/>
            <p:cNvSpPr/>
            <p:nvPr/>
          </p:nvSpPr>
          <p:spPr>
            <a:xfrm>
              <a:off x="5256147" y="6634795"/>
              <a:ext cx="278765" cy="278765"/>
            </a:xfrm>
            <a:custGeom>
              <a:avLst/>
              <a:gdLst/>
              <a:ahLst/>
              <a:cxnLst/>
              <a:rect l="l" t="t" r="r" b="b"/>
              <a:pathLst>
                <a:path w="278764" h="278765">
                  <a:moveTo>
                    <a:pt x="140119" y="0"/>
                  </a:moveTo>
                  <a:lnTo>
                    <a:pt x="96195" y="6810"/>
                  </a:lnTo>
                  <a:lnTo>
                    <a:pt x="57882" y="26325"/>
                  </a:lnTo>
                  <a:lnTo>
                    <a:pt x="27518" y="56256"/>
                  </a:lnTo>
                  <a:lnTo>
                    <a:pt x="7444" y="94315"/>
                  </a:lnTo>
                  <a:lnTo>
                    <a:pt x="0" y="138214"/>
                  </a:lnTo>
                  <a:lnTo>
                    <a:pt x="7130" y="182701"/>
                  </a:lnTo>
                  <a:lnTo>
                    <a:pt x="27020" y="221187"/>
                  </a:lnTo>
                  <a:lnTo>
                    <a:pt x="57326" y="251433"/>
                  </a:lnTo>
                  <a:lnTo>
                    <a:pt x="95705" y="271198"/>
                  </a:lnTo>
                  <a:lnTo>
                    <a:pt x="139814" y="278244"/>
                  </a:lnTo>
                  <a:lnTo>
                    <a:pt x="182730" y="271397"/>
                  </a:lnTo>
                  <a:lnTo>
                    <a:pt x="220359" y="252367"/>
                  </a:lnTo>
                  <a:lnTo>
                    <a:pt x="243560" y="229878"/>
                  </a:lnTo>
                  <a:lnTo>
                    <a:pt x="143309" y="229878"/>
                  </a:lnTo>
                  <a:lnTo>
                    <a:pt x="117306" y="229647"/>
                  </a:lnTo>
                  <a:lnTo>
                    <a:pt x="73433" y="222187"/>
                  </a:lnTo>
                  <a:lnTo>
                    <a:pt x="49911" y="185229"/>
                  </a:lnTo>
                  <a:lnTo>
                    <a:pt x="48605" y="164075"/>
                  </a:lnTo>
                  <a:lnTo>
                    <a:pt x="48719" y="116964"/>
                  </a:lnTo>
                  <a:lnTo>
                    <a:pt x="56322" y="72825"/>
                  </a:lnTo>
                  <a:lnTo>
                    <a:pt x="92595" y="49568"/>
                  </a:lnTo>
                  <a:lnTo>
                    <a:pt x="243163" y="48694"/>
                  </a:lnTo>
                  <a:lnTo>
                    <a:pt x="222751" y="27837"/>
                  </a:lnTo>
                  <a:lnTo>
                    <a:pt x="184289" y="7494"/>
                  </a:lnTo>
                  <a:lnTo>
                    <a:pt x="140119" y="0"/>
                  </a:lnTo>
                  <a:close/>
                </a:path>
                <a:path w="278764" h="278765">
                  <a:moveTo>
                    <a:pt x="243163" y="48694"/>
                  </a:moveTo>
                  <a:lnTo>
                    <a:pt x="139368" y="48694"/>
                  </a:lnTo>
                  <a:lnTo>
                    <a:pt x="182181" y="48844"/>
                  </a:lnTo>
                  <a:lnTo>
                    <a:pt x="189128" y="49784"/>
                  </a:lnTo>
                  <a:lnTo>
                    <a:pt x="223448" y="74905"/>
                  </a:lnTo>
                  <a:lnTo>
                    <a:pt x="230124" y="139255"/>
                  </a:lnTo>
                  <a:lnTo>
                    <a:pt x="230581" y="139255"/>
                  </a:lnTo>
                  <a:lnTo>
                    <a:pt x="229577" y="179400"/>
                  </a:lnTo>
                  <a:lnTo>
                    <a:pt x="213315" y="216624"/>
                  </a:lnTo>
                  <a:lnTo>
                    <a:pt x="172724" y="229338"/>
                  </a:lnTo>
                  <a:lnTo>
                    <a:pt x="143309" y="229878"/>
                  </a:lnTo>
                  <a:lnTo>
                    <a:pt x="243560" y="229878"/>
                  </a:lnTo>
                  <a:lnTo>
                    <a:pt x="250416" y="223233"/>
                  </a:lnTo>
                  <a:lnTo>
                    <a:pt x="270616" y="186076"/>
                  </a:lnTo>
                  <a:lnTo>
                    <a:pt x="278676" y="142976"/>
                  </a:lnTo>
                  <a:lnTo>
                    <a:pt x="272465" y="97875"/>
                  </a:lnTo>
                  <a:lnTo>
                    <a:pt x="252983" y="58730"/>
                  </a:lnTo>
                  <a:lnTo>
                    <a:pt x="243163" y="48694"/>
                  </a:lnTo>
                  <a:close/>
                </a:path>
              </a:pathLst>
            </a:custGeom>
            <a:solidFill>
              <a:srgbClr val="00B1EB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pic>
          <p:nvPicPr>
            <p:cNvPr id="35" name="object 3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04755" y="6683495"/>
              <a:ext cx="181970" cy="181183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6543579" y="6078112"/>
            <a:ext cx="428985" cy="137176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816" b="1" spc="-27" dirty="0">
                <a:solidFill>
                  <a:srgbClr val="FFFFFF"/>
                </a:solidFill>
                <a:latin typeface="Arial"/>
                <a:cs typeface="Arial"/>
              </a:rPr>
              <a:t>EYD</a:t>
            </a:r>
            <a:r>
              <a:rPr sz="816" b="1" spc="-27" dirty="0">
                <a:solidFill>
                  <a:srgbClr val="00B1EB"/>
                </a:solidFill>
                <a:latin typeface="Arial"/>
                <a:cs typeface="Arial"/>
              </a:rPr>
              <a:t>APP</a:t>
            </a:r>
            <a:endParaRPr sz="816">
              <a:latin typeface="Arial"/>
              <a:cs typeface="Arial"/>
            </a:endParaRPr>
          </a:p>
        </p:txBody>
      </p:sp>
      <p:pic>
        <p:nvPicPr>
          <p:cNvPr id="37" name="object 3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036025" y="5984518"/>
            <a:ext cx="316156" cy="316156"/>
          </a:xfrm>
          <a:prstGeom prst="rect">
            <a:avLst/>
          </a:prstGeom>
        </p:spPr>
      </p:pic>
      <p:sp>
        <p:nvSpPr>
          <p:cNvPr id="39" name="Θέση αριθμού διαφάνειας 38">
            <a:extLst>
              <a:ext uri="{FF2B5EF4-FFF2-40B4-BE49-F238E27FC236}">
                <a16:creationId xmlns:a16="http://schemas.microsoft.com/office/drawing/2014/main" id="{DAE8AD2C-89D6-5533-0D36-A1127CECB4C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10</a:t>
            </a:fld>
            <a:endParaRPr lang="el-G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842850C0-5D1C-4C3D-983B-7CD277A7CA80}"/>
              </a:ext>
            </a:extLst>
          </p:cNvPr>
          <p:cNvSpPr txBox="1"/>
          <p:nvPr/>
        </p:nvSpPr>
        <p:spPr>
          <a:xfrm>
            <a:off x="944627" y="3948119"/>
            <a:ext cx="8094006" cy="2101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88" b="1" dirty="0">
                <a:solidFill>
                  <a:srgbClr val="0051A0"/>
                </a:solidFill>
                <a:latin typeface="Trebuchet MS"/>
              </a:rPr>
              <a:t>Παρέχει υπηρεσίες ύδρευσης σε 4,4 εκατομμύρια κατοίκους και υπηρεσίες αποχέτευσης σε 3,7 εκατομμύρια κατοίκους.</a:t>
            </a:r>
          </a:p>
          <a:p>
            <a:endParaRPr lang="en-US" sz="1088" b="1" dirty="0">
              <a:solidFill>
                <a:srgbClr val="0051A0"/>
              </a:solidFill>
              <a:latin typeface="Trebuchet MS"/>
            </a:endParaRPr>
          </a:p>
          <a:p>
            <a:r>
              <a:rPr lang="el-GR" sz="1088" b="1" dirty="0">
                <a:solidFill>
                  <a:srgbClr val="0051A0"/>
                </a:solidFill>
                <a:latin typeface="Trebuchet MS"/>
              </a:rPr>
              <a:t>Λειτουργεί &amp; συντηρεί 4 Ταμιευτήρες και ένα τεράστιο εξωτερικό δίκτυο υδραγωγείων μήκους 495 χιλιομέτρων.</a:t>
            </a:r>
            <a:endParaRPr lang="en-GB" sz="1088" b="1" dirty="0">
              <a:solidFill>
                <a:srgbClr val="0051A0"/>
              </a:solidFill>
              <a:latin typeface="Trebuchet MS"/>
            </a:endParaRPr>
          </a:p>
          <a:p>
            <a:endParaRPr lang="en-US" sz="1088" b="1" dirty="0">
              <a:solidFill>
                <a:srgbClr val="0051A0"/>
              </a:solidFill>
              <a:latin typeface="Trebuchet MS"/>
            </a:endParaRPr>
          </a:p>
          <a:p>
            <a:r>
              <a:rPr lang="el-GR" sz="1088" b="1" dirty="0">
                <a:solidFill>
                  <a:srgbClr val="0051A0"/>
                </a:solidFill>
                <a:latin typeface="Trebuchet MS"/>
              </a:rPr>
              <a:t>Διαθέτει 4 Μονάδες Επεξεργασίας Νερού (Μ.Ε.Ν.) με δίκτυο ύδρευσης 14.000 χλμ. &amp; </a:t>
            </a:r>
            <a:r>
              <a:rPr lang="en-US" sz="1088" b="1" dirty="0">
                <a:solidFill>
                  <a:srgbClr val="0051A0"/>
                </a:solidFill>
                <a:latin typeface="Trebuchet MS"/>
              </a:rPr>
              <a:t>5</a:t>
            </a:r>
            <a:r>
              <a:rPr lang="el-GR" sz="1088" b="1" dirty="0">
                <a:solidFill>
                  <a:srgbClr val="0051A0"/>
                </a:solidFill>
                <a:latin typeface="Trebuchet MS"/>
              </a:rPr>
              <a:t> Κέντρα Επεξεργασίας Λυμάτων   (ΚΕΛ) συνδεδεμένα με δίκτυο αποχέτευσης 8.500 χλμ.</a:t>
            </a:r>
          </a:p>
          <a:p>
            <a:endParaRPr lang="en-GB" sz="1088" b="1" dirty="0">
              <a:solidFill>
                <a:srgbClr val="0051A0"/>
              </a:solidFill>
              <a:latin typeface="Trebuchet MS"/>
            </a:endParaRPr>
          </a:p>
          <a:p>
            <a:r>
              <a:rPr lang="el-GR" sz="1088" b="1" dirty="0">
                <a:solidFill>
                  <a:srgbClr val="0051A0"/>
                </a:solidFill>
                <a:latin typeface="Trebuchet MS"/>
              </a:rPr>
              <a:t>1,1 εκατομμύρια m</a:t>
            </a:r>
            <a:r>
              <a:rPr lang="el-GR" sz="1088" b="1" baseline="30000" dirty="0">
                <a:solidFill>
                  <a:srgbClr val="0051A0"/>
                </a:solidFill>
                <a:latin typeface="Trebuchet MS"/>
              </a:rPr>
              <a:t>3</a:t>
            </a:r>
            <a:r>
              <a:rPr lang="el-GR" sz="1088" b="1" dirty="0">
                <a:solidFill>
                  <a:srgbClr val="0051A0"/>
                </a:solidFill>
                <a:latin typeface="Trebuchet MS"/>
              </a:rPr>
              <a:t> μέση ημερήσια παροχή νερού &amp; 724.000 m</a:t>
            </a:r>
            <a:r>
              <a:rPr lang="el-GR" sz="1088" b="1" baseline="30000" dirty="0">
                <a:solidFill>
                  <a:srgbClr val="0051A0"/>
                </a:solidFill>
                <a:latin typeface="Trebuchet MS"/>
              </a:rPr>
              <a:t>3</a:t>
            </a:r>
            <a:r>
              <a:rPr lang="el-GR" sz="1088" b="1" dirty="0">
                <a:solidFill>
                  <a:srgbClr val="0051A0"/>
                </a:solidFill>
                <a:latin typeface="Trebuchet MS"/>
              </a:rPr>
              <a:t> μέση ημερήσια επεξεργασία λυμάτων.</a:t>
            </a:r>
          </a:p>
          <a:p>
            <a:endParaRPr lang="el-GR" sz="1088" b="1" dirty="0">
              <a:solidFill>
                <a:srgbClr val="0051A0"/>
              </a:solidFill>
              <a:latin typeface="Trebuchet MS"/>
            </a:endParaRPr>
          </a:p>
          <a:p>
            <a:r>
              <a:rPr lang="el-GR" sz="1088" b="1" dirty="0">
                <a:solidFill>
                  <a:srgbClr val="0051A0"/>
                </a:solidFill>
                <a:latin typeface="Trebuchet MS"/>
              </a:rPr>
              <a:t>Παράγει έσοδα </a:t>
            </a:r>
            <a:r>
              <a:rPr lang="en-US" sz="1088" b="1" dirty="0" err="1">
                <a:solidFill>
                  <a:srgbClr val="0051A0"/>
                </a:solidFill>
                <a:latin typeface="Trebuchet MS"/>
              </a:rPr>
              <a:t>ύ</a:t>
            </a:r>
            <a:r>
              <a:rPr lang="el-GR" sz="1088" b="1" dirty="0" err="1">
                <a:solidFill>
                  <a:srgbClr val="0051A0"/>
                </a:solidFill>
                <a:latin typeface="Trebuchet MS"/>
              </a:rPr>
              <a:t>ψους</a:t>
            </a:r>
            <a:r>
              <a:rPr lang="el-GR" sz="1088" b="1" dirty="0">
                <a:solidFill>
                  <a:srgbClr val="0051A0"/>
                </a:solidFill>
                <a:latin typeface="Trebuchet MS"/>
              </a:rPr>
              <a:t> 3</a:t>
            </a:r>
            <a:r>
              <a:rPr lang="en-US" sz="1088" b="1" dirty="0">
                <a:solidFill>
                  <a:srgbClr val="0051A0"/>
                </a:solidFill>
                <a:latin typeface="Trebuchet MS"/>
              </a:rPr>
              <a:t>51</a:t>
            </a:r>
            <a:r>
              <a:rPr lang="el-GR" sz="1088" b="1" dirty="0">
                <a:solidFill>
                  <a:srgbClr val="0051A0"/>
                </a:solidFill>
                <a:latin typeface="Trebuchet MS"/>
              </a:rPr>
              <a:t>,</a:t>
            </a:r>
            <a:r>
              <a:rPr lang="en-US" sz="1088" b="1" dirty="0">
                <a:solidFill>
                  <a:srgbClr val="0051A0"/>
                </a:solidFill>
                <a:latin typeface="Trebuchet MS"/>
              </a:rPr>
              <a:t>6</a:t>
            </a:r>
            <a:r>
              <a:rPr lang="el-GR" sz="1088" b="1" dirty="0">
                <a:solidFill>
                  <a:srgbClr val="0051A0"/>
                </a:solidFill>
                <a:latin typeface="Trebuchet MS"/>
              </a:rPr>
              <a:t> εκατ.€ (για το έτος 202</a:t>
            </a:r>
            <a:r>
              <a:rPr lang="en-US" sz="1088" b="1" dirty="0">
                <a:solidFill>
                  <a:srgbClr val="0051A0"/>
                </a:solidFill>
                <a:latin typeface="Trebuchet MS"/>
              </a:rPr>
              <a:t>3</a:t>
            </a:r>
            <a:r>
              <a:rPr lang="el-GR" sz="1088" b="1" dirty="0">
                <a:solidFill>
                  <a:srgbClr val="0051A0"/>
                </a:solidFill>
                <a:latin typeface="Trebuchet MS"/>
              </a:rPr>
              <a:t>).</a:t>
            </a:r>
          </a:p>
          <a:p>
            <a:endParaRPr lang="el-GR" sz="1088" b="1" dirty="0">
              <a:solidFill>
                <a:srgbClr val="0051A0"/>
              </a:solidFill>
              <a:latin typeface="Trebuchet MS"/>
            </a:endParaRPr>
          </a:p>
          <a:p>
            <a:r>
              <a:rPr lang="el-GR" sz="1088" b="1" dirty="0">
                <a:solidFill>
                  <a:srgbClr val="0051A0"/>
                </a:solidFill>
                <a:latin typeface="Trebuchet MS"/>
              </a:rPr>
              <a:t>Αναπτύσσει και υλοποιεί στρατηγική </a:t>
            </a:r>
            <a:r>
              <a:rPr lang="en-US" sz="1088" b="1" dirty="0">
                <a:solidFill>
                  <a:srgbClr val="0051A0"/>
                </a:solidFill>
                <a:latin typeface="Trebuchet MS"/>
              </a:rPr>
              <a:t>ESG </a:t>
            </a:r>
            <a:r>
              <a:rPr lang="el-GR" sz="1088" b="1" dirty="0">
                <a:solidFill>
                  <a:srgbClr val="0051A0"/>
                </a:solidFill>
                <a:latin typeface="Trebuchet MS"/>
              </a:rPr>
              <a:t> στους στρατηγικούς άξονες της Ασφάλειας, Αποδοτικότητας και Ανάπτυξης.</a:t>
            </a:r>
            <a:endParaRPr lang="en-GB" sz="1088" b="1" dirty="0">
              <a:solidFill>
                <a:srgbClr val="FF0000"/>
              </a:solidFill>
              <a:latin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191" y="5259500"/>
            <a:ext cx="1168336" cy="1612292"/>
            <a:chOff x="-1739" y="5783952"/>
            <a:chExt cx="1288415" cy="1778000"/>
          </a:xfrm>
        </p:grpSpPr>
        <p:sp>
          <p:nvSpPr>
            <p:cNvPr id="4" name="object 4"/>
            <p:cNvSpPr/>
            <p:nvPr/>
          </p:nvSpPr>
          <p:spPr>
            <a:xfrm>
              <a:off x="0" y="5785692"/>
              <a:ext cx="1285240" cy="1774825"/>
            </a:xfrm>
            <a:custGeom>
              <a:avLst/>
              <a:gdLst/>
              <a:ahLst/>
              <a:cxnLst/>
              <a:rect l="l" t="t" r="r" b="b"/>
              <a:pathLst>
                <a:path w="1285240" h="1774825">
                  <a:moveTo>
                    <a:pt x="0" y="0"/>
                  </a:moveTo>
                  <a:lnTo>
                    <a:pt x="32293" y="74646"/>
                  </a:lnTo>
                  <a:lnTo>
                    <a:pt x="50701" y="115691"/>
                  </a:lnTo>
                  <a:lnTo>
                    <a:pt x="69486" y="156562"/>
                  </a:lnTo>
                  <a:lnTo>
                    <a:pt x="88644" y="197258"/>
                  </a:lnTo>
                  <a:lnTo>
                    <a:pt x="108176" y="237775"/>
                  </a:lnTo>
                  <a:lnTo>
                    <a:pt x="128079" y="278111"/>
                  </a:lnTo>
                  <a:lnTo>
                    <a:pt x="148352" y="318263"/>
                  </a:lnTo>
                  <a:lnTo>
                    <a:pt x="168995" y="358228"/>
                  </a:lnTo>
                  <a:lnTo>
                    <a:pt x="190004" y="398004"/>
                  </a:lnTo>
                  <a:lnTo>
                    <a:pt x="211380" y="437587"/>
                  </a:lnTo>
                  <a:lnTo>
                    <a:pt x="233121" y="476975"/>
                  </a:lnTo>
                  <a:lnTo>
                    <a:pt x="255226" y="516165"/>
                  </a:lnTo>
                  <a:lnTo>
                    <a:pt x="277692" y="555154"/>
                  </a:lnTo>
                  <a:lnTo>
                    <a:pt x="300520" y="593940"/>
                  </a:lnTo>
                  <a:lnTo>
                    <a:pt x="323706" y="632520"/>
                  </a:lnTo>
                  <a:lnTo>
                    <a:pt x="347251" y="670890"/>
                  </a:lnTo>
                  <a:lnTo>
                    <a:pt x="371153" y="709049"/>
                  </a:lnTo>
                  <a:lnTo>
                    <a:pt x="395409" y="746993"/>
                  </a:lnTo>
                  <a:lnTo>
                    <a:pt x="420020" y="784719"/>
                  </a:lnTo>
                  <a:lnTo>
                    <a:pt x="444984" y="822226"/>
                  </a:lnTo>
                  <a:lnTo>
                    <a:pt x="470298" y="859509"/>
                  </a:lnTo>
                  <a:lnTo>
                    <a:pt x="495963" y="896567"/>
                  </a:lnTo>
                  <a:lnTo>
                    <a:pt x="521976" y="933396"/>
                  </a:lnTo>
                  <a:lnTo>
                    <a:pt x="548337" y="969993"/>
                  </a:lnTo>
                  <a:lnTo>
                    <a:pt x="575043" y="1006357"/>
                  </a:lnTo>
                  <a:lnTo>
                    <a:pt x="602093" y="1042484"/>
                  </a:lnTo>
                  <a:lnTo>
                    <a:pt x="629487" y="1078371"/>
                  </a:lnTo>
                  <a:lnTo>
                    <a:pt x="657223" y="1114015"/>
                  </a:lnTo>
                  <a:lnTo>
                    <a:pt x="685299" y="1149415"/>
                  </a:lnTo>
                  <a:lnTo>
                    <a:pt x="713714" y="1184566"/>
                  </a:lnTo>
                  <a:lnTo>
                    <a:pt x="742467" y="1219467"/>
                  </a:lnTo>
                  <a:lnTo>
                    <a:pt x="771556" y="1254114"/>
                  </a:lnTo>
                  <a:lnTo>
                    <a:pt x="800980" y="1288504"/>
                  </a:lnTo>
                  <a:lnTo>
                    <a:pt x="830738" y="1322636"/>
                  </a:lnTo>
                  <a:lnTo>
                    <a:pt x="860828" y="1356505"/>
                  </a:lnTo>
                  <a:lnTo>
                    <a:pt x="891249" y="1390110"/>
                  </a:lnTo>
                  <a:lnTo>
                    <a:pt x="922000" y="1423447"/>
                  </a:lnTo>
                  <a:lnTo>
                    <a:pt x="953078" y="1456514"/>
                  </a:lnTo>
                  <a:lnTo>
                    <a:pt x="984484" y="1489308"/>
                  </a:lnTo>
                  <a:lnTo>
                    <a:pt x="1016215" y="1521826"/>
                  </a:lnTo>
                  <a:lnTo>
                    <a:pt x="1048270" y="1554066"/>
                  </a:lnTo>
                  <a:lnTo>
                    <a:pt x="1080648" y="1586024"/>
                  </a:lnTo>
                  <a:lnTo>
                    <a:pt x="1113348" y="1617698"/>
                  </a:lnTo>
                  <a:lnTo>
                    <a:pt x="1146367" y="1649085"/>
                  </a:lnTo>
                  <a:lnTo>
                    <a:pt x="1179706" y="1680182"/>
                  </a:lnTo>
                  <a:lnTo>
                    <a:pt x="1213361" y="1710987"/>
                  </a:lnTo>
                  <a:lnTo>
                    <a:pt x="1247333" y="1741496"/>
                  </a:lnTo>
                  <a:lnTo>
                    <a:pt x="1281619" y="1771708"/>
                  </a:lnTo>
                  <a:lnTo>
                    <a:pt x="1284632" y="1774312"/>
                  </a:lnTo>
                </a:path>
              </a:pathLst>
            </a:custGeom>
            <a:ln w="3479">
              <a:solidFill>
                <a:srgbClr val="71CBF4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" name="object 5"/>
            <p:cNvSpPr/>
            <p:nvPr/>
          </p:nvSpPr>
          <p:spPr>
            <a:xfrm>
              <a:off x="247808" y="6427383"/>
              <a:ext cx="401955" cy="465455"/>
            </a:xfrm>
            <a:custGeom>
              <a:avLst/>
              <a:gdLst/>
              <a:ahLst/>
              <a:cxnLst/>
              <a:rect l="l" t="t" r="r" b="b"/>
              <a:pathLst>
                <a:path w="401955" h="465454">
                  <a:moveTo>
                    <a:pt x="200761" y="0"/>
                  </a:moveTo>
                  <a:lnTo>
                    <a:pt x="58635" y="136042"/>
                  </a:lnTo>
                  <a:lnTo>
                    <a:pt x="33518" y="165314"/>
                  </a:lnTo>
                  <a:lnTo>
                    <a:pt x="3843" y="234163"/>
                  </a:lnTo>
                  <a:lnTo>
                    <a:pt x="0" y="272072"/>
                  </a:lnTo>
                  <a:lnTo>
                    <a:pt x="3843" y="309980"/>
                  </a:lnTo>
                  <a:lnTo>
                    <a:pt x="33518" y="378835"/>
                  </a:lnTo>
                  <a:lnTo>
                    <a:pt x="58635" y="408114"/>
                  </a:lnTo>
                  <a:lnTo>
                    <a:pt x="92713" y="434269"/>
                  </a:lnTo>
                  <a:lnTo>
                    <a:pt x="146584" y="458811"/>
                  </a:lnTo>
                  <a:lnTo>
                    <a:pt x="197332" y="465239"/>
                  </a:lnTo>
                  <a:lnTo>
                    <a:pt x="210896" y="464801"/>
                  </a:lnTo>
                  <a:lnTo>
                    <a:pt x="248881" y="458584"/>
                  </a:lnTo>
                  <a:lnTo>
                    <a:pt x="299494" y="439631"/>
                  </a:lnTo>
                  <a:lnTo>
                    <a:pt x="342887" y="408101"/>
                  </a:lnTo>
                  <a:lnTo>
                    <a:pt x="367999" y="378830"/>
                  </a:lnTo>
                  <a:lnTo>
                    <a:pt x="397678" y="309980"/>
                  </a:lnTo>
                  <a:lnTo>
                    <a:pt x="401523" y="272072"/>
                  </a:lnTo>
                  <a:lnTo>
                    <a:pt x="397678" y="234168"/>
                  </a:lnTo>
                  <a:lnTo>
                    <a:pt x="386383" y="198304"/>
                  </a:lnTo>
                  <a:lnTo>
                    <a:pt x="367999" y="165315"/>
                  </a:lnTo>
                  <a:lnTo>
                    <a:pt x="342887" y="136042"/>
                  </a:lnTo>
                  <a:lnTo>
                    <a:pt x="200761" y="0"/>
                  </a:lnTo>
                  <a:close/>
                </a:path>
              </a:pathLst>
            </a:custGeom>
            <a:solidFill>
              <a:srgbClr val="71CBF4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07649" y="3550140"/>
            <a:ext cx="9601354" cy="20706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marR="4607" algn="just">
              <a:spcBef>
                <a:spcPts val="91"/>
              </a:spcBef>
            </a:pPr>
            <a:r>
              <a:rPr lang="el-GR" sz="1270" b="1" dirty="0">
                <a:solidFill>
                  <a:srgbClr val="00B1EB"/>
                </a:solidFill>
                <a:latin typeface="Trebuchet MS"/>
                <a:cs typeface="Trebuchet MS"/>
              </a:rPr>
              <a:t>Η ΕΥΔΑΠ είναι η μεγαλύτερη εταιρεία στην Ελλάδα στην αγορά νερού που εξυπηρετεί το 40% του Ελληνικού Πληθυσμού.</a:t>
            </a:r>
            <a:endParaRPr sz="1270" dirty="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726784" y="160101"/>
            <a:ext cx="294819" cy="341460"/>
            <a:chOff x="360004" y="89785"/>
            <a:chExt cx="325120" cy="376555"/>
          </a:xfrm>
        </p:grpSpPr>
        <p:sp>
          <p:nvSpPr>
            <p:cNvPr id="16" name="object 16"/>
            <p:cNvSpPr/>
            <p:nvPr/>
          </p:nvSpPr>
          <p:spPr>
            <a:xfrm>
              <a:off x="360004" y="89785"/>
              <a:ext cx="325120" cy="376555"/>
            </a:xfrm>
            <a:custGeom>
              <a:avLst/>
              <a:gdLst/>
              <a:ahLst/>
              <a:cxnLst/>
              <a:rect l="l" t="t" r="r" b="b"/>
              <a:pathLst>
                <a:path w="325120" h="376555">
                  <a:moveTo>
                    <a:pt x="162433" y="0"/>
                  </a:moveTo>
                  <a:lnTo>
                    <a:pt x="47434" y="110058"/>
                  </a:lnTo>
                  <a:lnTo>
                    <a:pt x="12244" y="160440"/>
                  </a:lnTo>
                  <a:lnTo>
                    <a:pt x="0" y="220129"/>
                  </a:lnTo>
                  <a:lnTo>
                    <a:pt x="3109" y="250799"/>
                  </a:lnTo>
                  <a:lnTo>
                    <a:pt x="27115" y="306509"/>
                  </a:lnTo>
                  <a:lnTo>
                    <a:pt x="56129" y="337929"/>
                  </a:lnTo>
                  <a:lnTo>
                    <a:pt x="100701" y="365117"/>
                  </a:lnTo>
                  <a:lnTo>
                    <a:pt x="138397" y="375081"/>
                  </a:lnTo>
                  <a:lnTo>
                    <a:pt x="159664" y="376427"/>
                  </a:lnTo>
                  <a:lnTo>
                    <a:pt x="170635" y="376072"/>
                  </a:lnTo>
                  <a:lnTo>
                    <a:pt x="222462" y="364729"/>
                  </a:lnTo>
                  <a:lnTo>
                    <a:pt x="260719" y="344141"/>
                  </a:lnTo>
                  <a:lnTo>
                    <a:pt x="297744" y="306504"/>
                  </a:lnTo>
                  <a:lnTo>
                    <a:pt x="321754" y="250798"/>
                  </a:lnTo>
                  <a:lnTo>
                    <a:pt x="324866" y="220129"/>
                  </a:lnTo>
                  <a:lnTo>
                    <a:pt x="321754" y="189459"/>
                  </a:lnTo>
                  <a:lnTo>
                    <a:pt x="312615" y="160440"/>
                  </a:lnTo>
                  <a:lnTo>
                    <a:pt x="297739" y="133748"/>
                  </a:lnTo>
                  <a:lnTo>
                    <a:pt x="277418" y="110058"/>
                  </a:lnTo>
                  <a:lnTo>
                    <a:pt x="162433" y="0"/>
                  </a:lnTo>
                  <a:close/>
                </a:path>
              </a:pathLst>
            </a:custGeom>
            <a:solidFill>
              <a:srgbClr val="71CBF4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8299" y="212419"/>
              <a:ext cx="161938" cy="155061"/>
            </a:xfrm>
            <a:prstGeom prst="rect">
              <a:avLst/>
            </a:prstGeom>
          </p:spPr>
        </p:pic>
      </p:grpSp>
      <p:sp>
        <p:nvSpPr>
          <p:cNvPr id="21" name="object 8">
            <a:extLst>
              <a:ext uri="{FF2B5EF4-FFF2-40B4-BE49-F238E27FC236}">
                <a16:creationId xmlns:a16="http://schemas.microsoft.com/office/drawing/2014/main" id="{C5E845DA-BD9E-F0BB-EE02-D6904B85E59E}"/>
              </a:ext>
            </a:extLst>
          </p:cNvPr>
          <p:cNvSpPr/>
          <p:nvPr/>
        </p:nvSpPr>
        <p:spPr>
          <a:xfrm>
            <a:off x="610366" y="4283821"/>
            <a:ext cx="267756" cy="286182"/>
          </a:xfrm>
          <a:custGeom>
            <a:avLst/>
            <a:gdLst/>
            <a:ahLst/>
            <a:cxnLst/>
            <a:rect l="l" t="t" r="r" b="b"/>
            <a:pathLst>
              <a:path w="295275" h="315594">
                <a:moveTo>
                  <a:pt x="147548" y="0"/>
                </a:moveTo>
                <a:lnTo>
                  <a:pt x="43091" y="92138"/>
                </a:lnTo>
                <a:lnTo>
                  <a:pt x="11125" y="134305"/>
                </a:lnTo>
                <a:lnTo>
                  <a:pt x="0" y="184264"/>
                </a:lnTo>
                <a:lnTo>
                  <a:pt x="2825" y="209935"/>
                </a:lnTo>
                <a:lnTo>
                  <a:pt x="24635" y="256562"/>
                </a:lnTo>
                <a:lnTo>
                  <a:pt x="59353" y="288775"/>
                </a:lnTo>
                <a:lnTo>
                  <a:pt x="107738" y="310729"/>
                </a:lnTo>
                <a:lnTo>
                  <a:pt x="145033" y="315087"/>
                </a:lnTo>
                <a:lnTo>
                  <a:pt x="155000" y="314789"/>
                </a:lnTo>
                <a:lnTo>
                  <a:pt x="202078" y="305299"/>
                </a:lnTo>
                <a:lnTo>
                  <a:pt x="236837" y="288067"/>
                </a:lnTo>
                <a:lnTo>
                  <a:pt x="270474" y="256562"/>
                </a:lnTo>
                <a:lnTo>
                  <a:pt x="292284" y="209935"/>
                </a:lnTo>
                <a:lnTo>
                  <a:pt x="295109" y="184264"/>
                </a:lnTo>
                <a:lnTo>
                  <a:pt x="292284" y="158593"/>
                </a:lnTo>
                <a:lnTo>
                  <a:pt x="283984" y="134305"/>
                </a:lnTo>
                <a:lnTo>
                  <a:pt x="270474" y="111965"/>
                </a:lnTo>
                <a:lnTo>
                  <a:pt x="252018" y="92138"/>
                </a:lnTo>
                <a:lnTo>
                  <a:pt x="147548" y="0"/>
                </a:lnTo>
                <a:close/>
              </a:path>
            </a:pathLst>
          </a:custGeom>
          <a:solidFill>
            <a:srgbClr val="00B1EB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2" name="object 8">
            <a:extLst>
              <a:ext uri="{FF2B5EF4-FFF2-40B4-BE49-F238E27FC236}">
                <a16:creationId xmlns:a16="http://schemas.microsoft.com/office/drawing/2014/main" id="{BD09FCBC-E6B0-6C36-D295-98ADF9D0B12A}"/>
              </a:ext>
            </a:extLst>
          </p:cNvPr>
          <p:cNvSpPr/>
          <p:nvPr/>
        </p:nvSpPr>
        <p:spPr>
          <a:xfrm>
            <a:off x="617024" y="4698410"/>
            <a:ext cx="267756" cy="286182"/>
          </a:xfrm>
          <a:custGeom>
            <a:avLst/>
            <a:gdLst/>
            <a:ahLst/>
            <a:cxnLst/>
            <a:rect l="l" t="t" r="r" b="b"/>
            <a:pathLst>
              <a:path w="295275" h="315594">
                <a:moveTo>
                  <a:pt x="147548" y="0"/>
                </a:moveTo>
                <a:lnTo>
                  <a:pt x="43091" y="92138"/>
                </a:lnTo>
                <a:lnTo>
                  <a:pt x="11125" y="134305"/>
                </a:lnTo>
                <a:lnTo>
                  <a:pt x="0" y="184264"/>
                </a:lnTo>
                <a:lnTo>
                  <a:pt x="2825" y="209935"/>
                </a:lnTo>
                <a:lnTo>
                  <a:pt x="24635" y="256562"/>
                </a:lnTo>
                <a:lnTo>
                  <a:pt x="59353" y="288775"/>
                </a:lnTo>
                <a:lnTo>
                  <a:pt x="107738" y="310729"/>
                </a:lnTo>
                <a:lnTo>
                  <a:pt x="145033" y="315087"/>
                </a:lnTo>
                <a:lnTo>
                  <a:pt x="155000" y="314789"/>
                </a:lnTo>
                <a:lnTo>
                  <a:pt x="202078" y="305299"/>
                </a:lnTo>
                <a:lnTo>
                  <a:pt x="236837" y="288067"/>
                </a:lnTo>
                <a:lnTo>
                  <a:pt x="270474" y="256562"/>
                </a:lnTo>
                <a:lnTo>
                  <a:pt x="292284" y="209935"/>
                </a:lnTo>
                <a:lnTo>
                  <a:pt x="295109" y="184264"/>
                </a:lnTo>
                <a:lnTo>
                  <a:pt x="292284" y="158593"/>
                </a:lnTo>
                <a:lnTo>
                  <a:pt x="283984" y="134305"/>
                </a:lnTo>
                <a:lnTo>
                  <a:pt x="270474" y="111965"/>
                </a:lnTo>
                <a:lnTo>
                  <a:pt x="252018" y="92138"/>
                </a:lnTo>
                <a:lnTo>
                  <a:pt x="147548" y="0"/>
                </a:lnTo>
                <a:close/>
              </a:path>
            </a:pathLst>
          </a:custGeom>
          <a:solidFill>
            <a:srgbClr val="00B1EB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3" name="object 8">
            <a:extLst>
              <a:ext uri="{FF2B5EF4-FFF2-40B4-BE49-F238E27FC236}">
                <a16:creationId xmlns:a16="http://schemas.microsoft.com/office/drawing/2014/main" id="{E4698CAE-DD91-8C71-6C1A-93A9090335A1}"/>
              </a:ext>
            </a:extLst>
          </p:cNvPr>
          <p:cNvSpPr/>
          <p:nvPr/>
        </p:nvSpPr>
        <p:spPr>
          <a:xfrm>
            <a:off x="610366" y="5053691"/>
            <a:ext cx="267756" cy="286182"/>
          </a:xfrm>
          <a:custGeom>
            <a:avLst/>
            <a:gdLst/>
            <a:ahLst/>
            <a:cxnLst/>
            <a:rect l="l" t="t" r="r" b="b"/>
            <a:pathLst>
              <a:path w="295275" h="315594">
                <a:moveTo>
                  <a:pt x="147548" y="0"/>
                </a:moveTo>
                <a:lnTo>
                  <a:pt x="43091" y="92138"/>
                </a:lnTo>
                <a:lnTo>
                  <a:pt x="11125" y="134305"/>
                </a:lnTo>
                <a:lnTo>
                  <a:pt x="0" y="184264"/>
                </a:lnTo>
                <a:lnTo>
                  <a:pt x="2825" y="209935"/>
                </a:lnTo>
                <a:lnTo>
                  <a:pt x="24635" y="256562"/>
                </a:lnTo>
                <a:lnTo>
                  <a:pt x="59353" y="288775"/>
                </a:lnTo>
                <a:lnTo>
                  <a:pt x="107738" y="310729"/>
                </a:lnTo>
                <a:lnTo>
                  <a:pt x="145033" y="315087"/>
                </a:lnTo>
                <a:lnTo>
                  <a:pt x="155000" y="314789"/>
                </a:lnTo>
                <a:lnTo>
                  <a:pt x="202078" y="305299"/>
                </a:lnTo>
                <a:lnTo>
                  <a:pt x="236837" y="288067"/>
                </a:lnTo>
                <a:lnTo>
                  <a:pt x="270474" y="256562"/>
                </a:lnTo>
                <a:lnTo>
                  <a:pt x="292284" y="209935"/>
                </a:lnTo>
                <a:lnTo>
                  <a:pt x="295109" y="184264"/>
                </a:lnTo>
                <a:lnTo>
                  <a:pt x="292284" y="158593"/>
                </a:lnTo>
                <a:lnTo>
                  <a:pt x="283984" y="134305"/>
                </a:lnTo>
                <a:lnTo>
                  <a:pt x="270474" y="111965"/>
                </a:lnTo>
                <a:lnTo>
                  <a:pt x="252018" y="92138"/>
                </a:lnTo>
                <a:lnTo>
                  <a:pt x="147548" y="0"/>
                </a:lnTo>
                <a:close/>
              </a:path>
            </a:pathLst>
          </a:custGeom>
          <a:solidFill>
            <a:srgbClr val="00B1EB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4" name="object 12"/>
          <p:cNvSpPr txBox="1"/>
          <p:nvPr/>
        </p:nvSpPr>
        <p:spPr>
          <a:xfrm>
            <a:off x="8809848" y="4201324"/>
            <a:ext cx="1283180" cy="241756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marR="4607">
              <a:lnSpc>
                <a:spcPct val="157500"/>
              </a:lnSpc>
              <a:spcBef>
                <a:spcPts val="91"/>
              </a:spcBef>
            </a:pPr>
            <a:r>
              <a:rPr lang="el-GR" sz="1088" b="1" spc="-63" dirty="0">
                <a:solidFill>
                  <a:schemeClr val="bg1"/>
                </a:solidFill>
                <a:latin typeface="Arial"/>
                <a:cs typeface="Arial"/>
              </a:rPr>
              <a:t>Αθήνα</a:t>
            </a:r>
            <a:endParaRPr sz="1088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5" name="object 8">
            <a:extLst>
              <a:ext uri="{FF2B5EF4-FFF2-40B4-BE49-F238E27FC236}">
                <a16:creationId xmlns:a16="http://schemas.microsoft.com/office/drawing/2014/main" id="{E35CE514-0E8C-5D4C-B494-7CEBB741C4DA}"/>
              </a:ext>
            </a:extLst>
          </p:cNvPr>
          <p:cNvSpPr/>
          <p:nvPr/>
        </p:nvSpPr>
        <p:spPr>
          <a:xfrm>
            <a:off x="607649" y="5744673"/>
            <a:ext cx="267756" cy="286182"/>
          </a:xfrm>
          <a:custGeom>
            <a:avLst/>
            <a:gdLst/>
            <a:ahLst/>
            <a:cxnLst/>
            <a:rect l="l" t="t" r="r" b="b"/>
            <a:pathLst>
              <a:path w="295275" h="315594">
                <a:moveTo>
                  <a:pt x="147548" y="0"/>
                </a:moveTo>
                <a:lnTo>
                  <a:pt x="43091" y="92138"/>
                </a:lnTo>
                <a:lnTo>
                  <a:pt x="11125" y="134305"/>
                </a:lnTo>
                <a:lnTo>
                  <a:pt x="0" y="184264"/>
                </a:lnTo>
                <a:lnTo>
                  <a:pt x="2825" y="209935"/>
                </a:lnTo>
                <a:lnTo>
                  <a:pt x="24635" y="256562"/>
                </a:lnTo>
                <a:lnTo>
                  <a:pt x="59353" y="288775"/>
                </a:lnTo>
                <a:lnTo>
                  <a:pt x="107738" y="310729"/>
                </a:lnTo>
                <a:lnTo>
                  <a:pt x="145033" y="315087"/>
                </a:lnTo>
                <a:lnTo>
                  <a:pt x="155000" y="314789"/>
                </a:lnTo>
                <a:lnTo>
                  <a:pt x="202078" y="305299"/>
                </a:lnTo>
                <a:lnTo>
                  <a:pt x="236837" y="288067"/>
                </a:lnTo>
                <a:lnTo>
                  <a:pt x="270474" y="256562"/>
                </a:lnTo>
                <a:lnTo>
                  <a:pt x="292284" y="209935"/>
                </a:lnTo>
                <a:lnTo>
                  <a:pt x="295109" y="184264"/>
                </a:lnTo>
                <a:lnTo>
                  <a:pt x="292284" y="158593"/>
                </a:lnTo>
                <a:lnTo>
                  <a:pt x="283984" y="134305"/>
                </a:lnTo>
                <a:lnTo>
                  <a:pt x="270474" y="111965"/>
                </a:lnTo>
                <a:lnTo>
                  <a:pt x="252018" y="92138"/>
                </a:lnTo>
                <a:lnTo>
                  <a:pt x="147548" y="0"/>
                </a:lnTo>
                <a:close/>
              </a:path>
            </a:pathLst>
          </a:custGeom>
          <a:solidFill>
            <a:srgbClr val="00B1EB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pic>
        <p:nvPicPr>
          <p:cNvPr id="28" name="Graphic 27" descr="Line arrow: Clockwise curve outline">
            <a:extLst>
              <a:ext uri="{FF2B5EF4-FFF2-40B4-BE49-F238E27FC236}">
                <a16:creationId xmlns:a16="http://schemas.microsoft.com/office/drawing/2014/main" id="{DBCAE264-EE67-8E42-95BC-2DBADA96ED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9041937">
            <a:off x="4509176" y="-252995"/>
            <a:ext cx="2927771" cy="2125457"/>
          </a:xfrm>
          <a:prstGeom prst="rect">
            <a:avLst/>
          </a:prstGeom>
        </p:spPr>
      </p:pic>
      <p:sp>
        <p:nvSpPr>
          <p:cNvPr id="32" name="object 8">
            <a:extLst>
              <a:ext uri="{FF2B5EF4-FFF2-40B4-BE49-F238E27FC236}">
                <a16:creationId xmlns:a16="http://schemas.microsoft.com/office/drawing/2014/main" id="{1AE90EC1-1017-5E44-A38E-B6395A406638}"/>
              </a:ext>
            </a:extLst>
          </p:cNvPr>
          <p:cNvSpPr/>
          <p:nvPr/>
        </p:nvSpPr>
        <p:spPr>
          <a:xfrm>
            <a:off x="598664" y="3938330"/>
            <a:ext cx="267756" cy="286182"/>
          </a:xfrm>
          <a:custGeom>
            <a:avLst/>
            <a:gdLst/>
            <a:ahLst/>
            <a:cxnLst/>
            <a:rect l="l" t="t" r="r" b="b"/>
            <a:pathLst>
              <a:path w="295275" h="315594">
                <a:moveTo>
                  <a:pt x="147548" y="0"/>
                </a:moveTo>
                <a:lnTo>
                  <a:pt x="43091" y="92138"/>
                </a:lnTo>
                <a:lnTo>
                  <a:pt x="11125" y="134305"/>
                </a:lnTo>
                <a:lnTo>
                  <a:pt x="0" y="184264"/>
                </a:lnTo>
                <a:lnTo>
                  <a:pt x="2825" y="209935"/>
                </a:lnTo>
                <a:lnTo>
                  <a:pt x="24635" y="256562"/>
                </a:lnTo>
                <a:lnTo>
                  <a:pt x="59353" y="288775"/>
                </a:lnTo>
                <a:lnTo>
                  <a:pt x="107738" y="310729"/>
                </a:lnTo>
                <a:lnTo>
                  <a:pt x="145033" y="315087"/>
                </a:lnTo>
                <a:lnTo>
                  <a:pt x="155000" y="314789"/>
                </a:lnTo>
                <a:lnTo>
                  <a:pt x="202078" y="305299"/>
                </a:lnTo>
                <a:lnTo>
                  <a:pt x="236837" y="288067"/>
                </a:lnTo>
                <a:lnTo>
                  <a:pt x="270474" y="256562"/>
                </a:lnTo>
                <a:lnTo>
                  <a:pt x="292284" y="209935"/>
                </a:lnTo>
                <a:lnTo>
                  <a:pt x="295109" y="184264"/>
                </a:lnTo>
                <a:lnTo>
                  <a:pt x="292284" y="158593"/>
                </a:lnTo>
                <a:lnTo>
                  <a:pt x="283984" y="134305"/>
                </a:lnTo>
                <a:lnTo>
                  <a:pt x="270474" y="111965"/>
                </a:lnTo>
                <a:lnTo>
                  <a:pt x="252018" y="92138"/>
                </a:lnTo>
                <a:lnTo>
                  <a:pt x="147548" y="0"/>
                </a:lnTo>
                <a:close/>
              </a:path>
            </a:pathLst>
          </a:custGeom>
          <a:solidFill>
            <a:srgbClr val="00B1EB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7" name="object 8">
            <a:extLst>
              <a:ext uri="{FF2B5EF4-FFF2-40B4-BE49-F238E27FC236}">
                <a16:creationId xmlns:a16="http://schemas.microsoft.com/office/drawing/2014/main" id="{2026929A-2BD6-1942-8B5B-9DC0B0090774}"/>
              </a:ext>
            </a:extLst>
          </p:cNvPr>
          <p:cNvSpPr/>
          <p:nvPr/>
        </p:nvSpPr>
        <p:spPr>
          <a:xfrm>
            <a:off x="617024" y="5399182"/>
            <a:ext cx="267756" cy="286182"/>
          </a:xfrm>
          <a:custGeom>
            <a:avLst/>
            <a:gdLst/>
            <a:ahLst/>
            <a:cxnLst/>
            <a:rect l="l" t="t" r="r" b="b"/>
            <a:pathLst>
              <a:path w="295275" h="315594">
                <a:moveTo>
                  <a:pt x="147548" y="0"/>
                </a:moveTo>
                <a:lnTo>
                  <a:pt x="43091" y="92138"/>
                </a:lnTo>
                <a:lnTo>
                  <a:pt x="11125" y="134305"/>
                </a:lnTo>
                <a:lnTo>
                  <a:pt x="0" y="184264"/>
                </a:lnTo>
                <a:lnTo>
                  <a:pt x="2825" y="209935"/>
                </a:lnTo>
                <a:lnTo>
                  <a:pt x="24635" y="256562"/>
                </a:lnTo>
                <a:lnTo>
                  <a:pt x="59353" y="288775"/>
                </a:lnTo>
                <a:lnTo>
                  <a:pt x="107738" y="310729"/>
                </a:lnTo>
                <a:lnTo>
                  <a:pt x="145033" y="315087"/>
                </a:lnTo>
                <a:lnTo>
                  <a:pt x="155000" y="314789"/>
                </a:lnTo>
                <a:lnTo>
                  <a:pt x="202078" y="305299"/>
                </a:lnTo>
                <a:lnTo>
                  <a:pt x="236837" y="288067"/>
                </a:lnTo>
                <a:lnTo>
                  <a:pt x="270474" y="256562"/>
                </a:lnTo>
                <a:lnTo>
                  <a:pt x="292284" y="209935"/>
                </a:lnTo>
                <a:lnTo>
                  <a:pt x="295109" y="184264"/>
                </a:lnTo>
                <a:lnTo>
                  <a:pt x="292284" y="158593"/>
                </a:lnTo>
                <a:lnTo>
                  <a:pt x="283984" y="134305"/>
                </a:lnTo>
                <a:lnTo>
                  <a:pt x="270474" y="111965"/>
                </a:lnTo>
                <a:lnTo>
                  <a:pt x="252018" y="92138"/>
                </a:lnTo>
                <a:lnTo>
                  <a:pt x="147548" y="0"/>
                </a:lnTo>
                <a:close/>
              </a:path>
            </a:pathLst>
          </a:custGeom>
          <a:solidFill>
            <a:srgbClr val="00B1EB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grpSp>
        <p:nvGrpSpPr>
          <p:cNvPr id="35" name="Ομάδα 34">
            <a:extLst>
              <a:ext uri="{FF2B5EF4-FFF2-40B4-BE49-F238E27FC236}">
                <a16:creationId xmlns:a16="http://schemas.microsoft.com/office/drawing/2014/main" id="{028C4784-10FA-2B8C-EE46-D810EC56CD82}"/>
              </a:ext>
            </a:extLst>
          </p:cNvPr>
          <p:cNvGrpSpPr/>
          <p:nvPr/>
        </p:nvGrpSpPr>
        <p:grpSpPr>
          <a:xfrm>
            <a:off x="1414744" y="2721577"/>
            <a:ext cx="2864887" cy="636713"/>
            <a:chOff x="1331969" y="2671519"/>
            <a:chExt cx="2864887" cy="63671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1745F44-8938-D1ED-A6E8-9310F5CEDA67}"/>
                </a:ext>
              </a:extLst>
            </p:cNvPr>
            <p:cNvSpPr txBox="1"/>
            <p:nvPr/>
          </p:nvSpPr>
          <p:spPr>
            <a:xfrm>
              <a:off x="1331969" y="2671519"/>
              <a:ext cx="2864887" cy="6367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179" dirty="0">
                  <a:solidFill>
                    <a:srgbClr val="0051A0"/>
                  </a:solidFill>
                  <a:latin typeface="Trebuchet MS" panose="020B0603020202020204" pitchFamily="34" charset="0"/>
                </a:rPr>
                <a:t>+  Καθαρός Σαρωνικός </a:t>
              </a:r>
              <a:endParaRPr lang="en-US" sz="1179" dirty="0">
                <a:solidFill>
                  <a:srgbClr val="0051A0"/>
                </a:solidFill>
                <a:latin typeface="Trebuchet MS" panose="020B0603020202020204" pitchFamily="34" charset="0"/>
              </a:endParaRPr>
            </a:p>
            <a:p>
              <a:r>
                <a:rPr lang="el-GR" sz="1179" dirty="0">
                  <a:solidFill>
                    <a:srgbClr val="0051A0"/>
                  </a:solidFill>
                  <a:latin typeface="Trebuchet MS" panose="020B0603020202020204" pitchFamily="34" charset="0"/>
                </a:rPr>
                <a:t>+  Χαμηλή ενεργειακή κατανάλωση       </a:t>
              </a:r>
              <a:endParaRPr lang="en-US" sz="1179" dirty="0">
                <a:solidFill>
                  <a:srgbClr val="0051A0"/>
                </a:solidFill>
                <a:latin typeface="Trebuchet MS" panose="020B0603020202020204" pitchFamily="34" charset="0"/>
              </a:endParaRPr>
            </a:p>
            <a:p>
              <a:r>
                <a:rPr lang="en-US" sz="1179" dirty="0">
                  <a:solidFill>
                    <a:srgbClr val="0051A0"/>
                  </a:solidFill>
                  <a:latin typeface="Trebuchet MS" panose="020B0603020202020204" pitchFamily="34" charset="0"/>
                </a:rPr>
                <a:t>    zero carbon water</a:t>
              </a:r>
              <a:endParaRPr lang="el-GR" sz="1179" dirty="0">
                <a:solidFill>
                  <a:srgbClr val="0051A0"/>
                </a:solidFill>
                <a:latin typeface="Trebuchet MS" panose="020B0603020202020204" pitchFamily="34" charset="0"/>
              </a:endParaRP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8B471DF6-6688-F4CB-BDDF-4473CD8CC023}"/>
                </a:ext>
              </a:extLst>
            </p:cNvPr>
            <p:cNvCxnSpPr>
              <a:cxnSpLocks/>
            </p:cNvCxnSpPr>
            <p:nvPr/>
          </p:nvCxnSpPr>
          <p:spPr>
            <a:xfrm>
              <a:off x="1331969" y="3170528"/>
              <a:ext cx="207295" cy="0"/>
            </a:xfrm>
            <a:prstGeom prst="straightConnector1">
              <a:avLst/>
            </a:prstGeom>
            <a:ln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Ομάδα 26">
            <a:extLst>
              <a:ext uri="{FF2B5EF4-FFF2-40B4-BE49-F238E27FC236}">
                <a16:creationId xmlns:a16="http://schemas.microsoft.com/office/drawing/2014/main" id="{5AE75AC9-4E3C-4B70-E948-DAC0CAAEAECC}"/>
              </a:ext>
            </a:extLst>
          </p:cNvPr>
          <p:cNvGrpSpPr/>
          <p:nvPr/>
        </p:nvGrpSpPr>
        <p:grpSpPr>
          <a:xfrm>
            <a:off x="6921895" y="2666340"/>
            <a:ext cx="4233476" cy="832151"/>
            <a:chOff x="5434365" y="2596849"/>
            <a:chExt cx="4233476" cy="83215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4E7D22D-3C23-71FE-4EB1-041956C415CA}"/>
                </a:ext>
              </a:extLst>
            </p:cNvPr>
            <p:cNvSpPr txBox="1"/>
            <p:nvPr/>
          </p:nvSpPr>
          <p:spPr>
            <a:xfrm>
              <a:off x="5434365" y="2596849"/>
              <a:ext cx="4233476" cy="832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70" dirty="0">
                  <a:solidFill>
                    <a:srgbClr val="0051A0"/>
                  </a:solidFill>
                  <a:latin typeface="Trebuchet MS" panose="020B0603020202020204" pitchFamily="34" charset="0"/>
                </a:rPr>
                <a:t> </a:t>
              </a:r>
              <a:r>
                <a:rPr lang="el-GR" sz="1179" dirty="0">
                  <a:solidFill>
                    <a:srgbClr val="0051A0"/>
                  </a:solidFill>
                  <a:latin typeface="Trebuchet MS" panose="020B0603020202020204" pitchFamily="34" charset="0"/>
                </a:rPr>
                <a:t>+     Κοινωνικό τιμολόγιο</a:t>
              </a:r>
            </a:p>
            <a:p>
              <a:r>
                <a:rPr lang="el-GR" sz="1179" dirty="0">
                  <a:solidFill>
                    <a:srgbClr val="0051A0"/>
                  </a:solidFill>
                  <a:latin typeface="Trebuchet MS" panose="020B0603020202020204" pitchFamily="34" charset="0"/>
                </a:rPr>
                <a:t>        Καθαρός Ευβοϊκός</a:t>
              </a:r>
            </a:p>
            <a:p>
              <a:r>
                <a:rPr lang="el-GR" sz="1179" dirty="0">
                  <a:solidFill>
                    <a:srgbClr val="0051A0"/>
                  </a:solidFill>
                  <a:latin typeface="Trebuchet MS" panose="020B0603020202020204" pitchFamily="34" charset="0"/>
                </a:rPr>
                <a:t>        Ανακυκλωμένο νερό για βιομηχανική και  </a:t>
              </a:r>
            </a:p>
            <a:p>
              <a:r>
                <a:rPr lang="el-GR" sz="1179" dirty="0">
                  <a:solidFill>
                    <a:srgbClr val="0051A0"/>
                  </a:solidFill>
                  <a:latin typeface="Trebuchet MS" panose="020B0603020202020204" pitchFamily="34" charset="0"/>
                </a:rPr>
                <a:t>        αρδευτική χρήση  </a:t>
              </a:r>
              <a:endParaRPr lang="en-US" sz="1179" dirty="0">
                <a:solidFill>
                  <a:srgbClr val="0051A0"/>
                </a:solidFill>
                <a:latin typeface="Trebuchet MS" panose="020B0603020202020204" pitchFamily="34" charset="0"/>
              </a:endParaRP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0071518B-4C93-3E51-C96D-81A8D2F62763}"/>
                </a:ext>
              </a:extLst>
            </p:cNvPr>
            <p:cNvCxnSpPr>
              <a:cxnSpLocks/>
            </p:cNvCxnSpPr>
            <p:nvPr/>
          </p:nvCxnSpPr>
          <p:spPr>
            <a:xfrm>
              <a:off x="5528264" y="2929780"/>
              <a:ext cx="207295" cy="0"/>
            </a:xfrm>
            <a:prstGeom prst="straightConnector1">
              <a:avLst/>
            </a:prstGeom>
            <a:ln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D8E96F60-86D8-067F-CA67-7F5D6B8D617A}"/>
                </a:ext>
              </a:extLst>
            </p:cNvPr>
            <p:cNvCxnSpPr>
              <a:cxnSpLocks/>
            </p:cNvCxnSpPr>
            <p:nvPr/>
          </p:nvCxnSpPr>
          <p:spPr>
            <a:xfrm>
              <a:off x="5528264" y="3137075"/>
              <a:ext cx="207295" cy="0"/>
            </a:xfrm>
            <a:prstGeom prst="straightConnector1">
              <a:avLst/>
            </a:prstGeom>
            <a:ln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Slide Number Placeholder 39">
            <a:extLst>
              <a:ext uri="{FF2B5EF4-FFF2-40B4-BE49-F238E27FC236}">
                <a16:creationId xmlns:a16="http://schemas.microsoft.com/office/drawing/2014/main" id="{89D7B8CD-9A6D-848E-90EA-4EB8DF256DA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</a:t>
            </a:fld>
            <a:endParaRPr lang="en-US" dirty="0"/>
          </a:p>
        </p:txBody>
      </p:sp>
      <p:sp>
        <p:nvSpPr>
          <p:cNvPr id="2" name="object 2"/>
          <p:cNvSpPr/>
          <p:nvPr/>
        </p:nvSpPr>
        <p:spPr>
          <a:xfrm>
            <a:off x="17952" y="-11966"/>
            <a:ext cx="1417665" cy="1811525"/>
          </a:xfrm>
          <a:custGeom>
            <a:avLst/>
            <a:gdLst/>
            <a:ahLst/>
            <a:cxnLst/>
            <a:rect l="l" t="t" r="r" b="b"/>
            <a:pathLst>
              <a:path w="1563370" h="1997710">
                <a:moveTo>
                  <a:pt x="1562856" y="0"/>
                </a:moveTo>
                <a:lnTo>
                  <a:pt x="1506396" y="42798"/>
                </a:lnTo>
                <a:lnTo>
                  <a:pt x="1470752" y="70533"/>
                </a:lnTo>
                <a:lnTo>
                  <a:pt x="1435352" y="98609"/>
                </a:lnTo>
                <a:lnTo>
                  <a:pt x="1400201" y="127025"/>
                </a:lnTo>
                <a:lnTo>
                  <a:pt x="1365301" y="155777"/>
                </a:lnTo>
                <a:lnTo>
                  <a:pt x="1330654" y="184867"/>
                </a:lnTo>
                <a:lnTo>
                  <a:pt x="1296263" y="214291"/>
                </a:lnTo>
                <a:lnTo>
                  <a:pt x="1262132" y="244049"/>
                </a:lnTo>
                <a:lnTo>
                  <a:pt x="1228263" y="274139"/>
                </a:lnTo>
                <a:lnTo>
                  <a:pt x="1194658" y="304560"/>
                </a:lnTo>
                <a:lnTo>
                  <a:pt x="1161321" y="335310"/>
                </a:lnTo>
                <a:lnTo>
                  <a:pt x="1128254" y="366389"/>
                </a:lnTo>
                <a:lnTo>
                  <a:pt x="1095460" y="397795"/>
                </a:lnTo>
                <a:lnTo>
                  <a:pt x="1062942" y="429526"/>
                </a:lnTo>
                <a:lnTo>
                  <a:pt x="1030702" y="461581"/>
                </a:lnTo>
                <a:lnTo>
                  <a:pt x="998744" y="493959"/>
                </a:lnTo>
                <a:lnTo>
                  <a:pt x="967070" y="526659"/>
                </a:lnTo>
                <a:lnTo>
                  <a:pt x="935683" y="559678"/>
                </a:lnTo>
                <a:lnTo>
                  <a:pt x="904586" y="593016"/>
                </a:lnTo>
                <a:lnTo>
                  <a:pt x="873782" y="626672"/>
                </a:lnTo>
                <a:lnTo>
                  <a:pt x="843272" y="660644"/>
                </a:lnTo>
                <a:lnTo>
                  <a:pt x="813061" y="694930"/>
                </a:lnTo>
                <a:lnTo>
                  <a:pt x="783151" y="729529"/>
                </a:lnTo>
                <a:lnTo>
                  <a:pt x="753544" y="764441"/>
                </a:lnTo>
                <a:lnTo>
                  <a:pt x="724244" y="799663"/>
                </a:lnTo>
                <a:lnTo>
                  <a:pt x="695253" y="835194"/>
                </a:lnTo>
                <a:lnTo>
                  <a:pt x="666574" y="871033"/>
                </a:lnTo>
                <a:lnTo>
                  <a:pt x="638210" y="907179"/>
                </a:lnTo>
                <a:lnTo>
                  <a:pt x="610163" y="943629"/>
                </a:lnTo>
                <a:lnTo>
                  <a:pt x="582437" y="980384"/>
                </a:lnTo>
                <a:lnTo>
                  <a:pt x="555033" y="1017441"/>
                </a:lnTo>
                <a:lnTo>
                  <a:pt x="527956" y="1054799"/>
                </a:lnTo>
                <a:lnTo>
                  <a:pt x="501208" y="1092456"/>
                </a:lnTo>
                <a:lnTo>
                  <a:pt x="474790" y="1130412"/>
                </a:lnTo>
                <a:lnTo>
                  <a:pt x="448708" y="1168666"/>
                </a:lnTo>
                <a:lnTo>
                  <a:pt x="422962" y="1207214"/>
                </a:lnTo>
                <a:lnTo>
                  <a:pt x="397556" y="1246057"/>
                </a:lnTo>
                <a:lnTo>
                  <a:pt x="372492" y="1285193"/>
                </a:lnTo>
                <a:lnTo>
                  <a:pt x="347774" y="1324621"/>
                </a:lnTo>
                <a:lnTo>
                  <a:pt x="323405" y="1364338"/>
                </a:lnTo>
                <a:lnTo>
                  <a:pt x="299386" y="1404345"/>
                </a:lnTo>
                <a:lnTo>
                  <a:pt x="275721" y="1444639"/>
                </a:lnTo>
                <a:lnTo>
                  <a:pt x="252412" y="1485219"/>
                </a:lnTo>
                <a:lnTo>
                  <a:pt x="229463" y="1526084"/>
                </a:lnTo>
                <a:lnTo>
                  <a:pt x="206875" y="1567233"/>
                </a:lnTo>
                <a:lnTo>
                  <a:pt x="184653" y="1608663"/>
                </a:lnTo>
                <a:lnTo>
                  <a:pt x="162798" y="1650374"/>
                </a:lnTo>
                <a:lnTo>
                  <a:pt x="141314" y="1692365"/>
                </a:lnTo>
                <a:lnTo>
                  <a:pt x="120203" y="1734634"/>
                </a:lnTo>
                <a:lnTo>
                  <a:pt x="99468" y="1777179"/>
                </a:lnTo>
                <a:lnTo>
                  <a:pt x="79111" y="1819999"/>
                </a:lnTo>
                <a:lnTo>
                  <a:pt x="59136" y="1863094"/>
                </a:lnTo>
                <a:lnTo>
                  <a:pt x="39546" y="1906461"/>
                </a:lnTo>
                <a:lnTo>
                  <a:pt x="20342" y="1950099"/>
                </a:lnTo>
                <a:lnTo>
                  <a:pt x="1529" y="1994007"/>
                </a:lnTo>
                <a:lnTo>
                  <a:pt x="0" y="1997675"/>
                </a:lnTo>
              </a:path>
            </a:pathLst>
          </a:custGeom>
          <a:ln w="3479">
            <a:solidFill>
              <a:srgbClr val="71CBF4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4" name="object 6">
            <a:extLst>
              <a:ext uri="{FF2B5EF4-FFF2-40B4-BE49-F238E27FC236}">
                <a16:creationId xmlns:a16="http://schemas.microsoft.com/office/drawing/2014/main" id="{5041D6B5-159B-F1F9-9E6F-B954DE45E7AD}"/>
              </a:ext>
            </a:extLst>
          </p:cNvPr>
          <p:cNvSpPr txBox="1">
            <a:spLocks/>
          </p:cNvSpPr>
          <p:nvPr/>
        </p:nvSpPr>
        <p:spPr>
          <a:xfrm>
            <a:off x="1167741" y="128046"/>
            <a:ext cx="8110428" cy="487685"/>
          </a:xfrm>
          <a:prstGeom prst="rect">
            <a:avLst/>
          </a:prstGeom>
        </p:spPr>
        <p:txBody>
          <a:bodyPr vert="horz" wrap="square" lIns="0" tIns="151372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1516" algn="just">
              <a:spcBef>
                <a:spcPts val="91"/>
              </a:spcBef>
            </a:pPr>
            <a:r>
              <a:rPr lang="el-GR" sz="2176" b="1" dirty="0">
                <a:solidFill>
                  <a:srgbClr val="0051A0"/>
                </a:solidFill>
                <a:latin typeface="Trebuchet MS"/>
              </a:rPr>
              <a:t>Καθαρό Νερό για όλους</a:t>
            </a:r>
            <a:endParaRPr lang="en-GB" sz="2176" b="1" dirty="0">
              <a:solidFill>
                <a:srgbClr val="0051A0"/>
              </a:solidFill>
              <a:latin typeface="Trebuchet MS"/>
            </a:endParaRPr>
          </a:p>
        </p:txBody>
      </p:sp>
      <p:grpSp>
        <p:nvGrpSpPr>
          <p:cNvPr id="12" name="Ομάδα 11">
            <a:extLst>
              <a:ext uri="{FF2B5EF4-FFF2-40B4-BE49-F238E27FC236}">
                <a16:creationId xmlns:a16="http://schemas.microsoft.com/office/drawing/2014/main" id="{61358967-FD1A-04C4-CF13-8E8E2FED8362}"/>
              </a:ext>
            </a:extLst>
          </p:cNvPr>
          <p:cNvGrpSpPr/>
          <p:nvPr/>
        </p:nvGrpSpPr>
        <p:grpSpPr>
          <a:xfrm>
            <a:off x="6919017" y="1211043"/>
            <a:ext cx="4360955" cy="1245637"/>
            <a:chOff x="5428420" y="1297213"/>
            <a:chExt cx="3713270" cy="1245637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4D28F09F-394D-F03C-DF9B-F28DC7AAADEF}"/>
                </a:ext>
              </a:extLst>
            </p:cNvPr>
            <p:cNvSpPr/>
            <p:nvPr/>
          </p:nvSpPr>
          <p:spPr>
            <a:xfrm>
              <a:off x="5428420" y="1297213"/>
              <a:ext cx="3713270" cy="1245637"/>
            </a:xfrm>
            <a:prstGeom prst="roundRect">
              <a:avLst>
                <a:gd name="adj" fmla="val 9682"/>
              </a:avLst>
            </a:prstGeom>
            <a:solidFill>
              <a:srgbClr val="00B1EB"/>
            </a:solidFill>
            <a:ln>
              <a:solidFill>
                <a:srgbClr val="00B1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179" b="1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Διαθέτει το 2</a:t>
              </a:r>
              <a:r>
                <a:rPr lang="el-GR" sz="1179" b="1" baseline="30000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ο</a:t>
              </a:r>
              <a:r>
                <a:rPr lang="el-GR" sz="1179" b="1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 </a:t>
              </a:r>
              <a:r>
                <a:rPr lang="el-GR" sz="1179" b="1" u="sng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φθηνότερο νερό </a:t>
              </a:r>
              <a:r>
                <a:rPr lang="el-GR" sz="1179" b="1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σε παγκόσμιο επίπεδο σύμφωνα με το </a:t>
              </a:r>
              <a:r>
                <a:rPr lang="en-US" sz="1179" b="1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Global Water Intelligence.</a:t>
              </a:r>
              <a:endParaRPr lang="en-GB" sz="1179" b="1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  <p:pic>
          <p:nvPicPr>
            <p:cNvPr id="33" name="Graphic 32" descr="Ribbon with solid fill">
              <a:extLst>
                <a:ext uri="{FF2B5EF4-FFF2-40B4-BE49-F238E27FC236}">
                  <a16:creationId xmlns:a16="http://schemas.microsoft.com/office/drawing/2014/main" id="{2614AB60-65DD-6D46-804C-93AB1430D6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607384" y="2046650"/>
              <a:ext cx="449531" cy="449531"/>
            </a:xfrm>
            <a:prstGeom prst="rect">
              <a:avLst/>
            </a:prstGeom>
          </p:spPr>
        </p:pic>
      </p:grpSp>
      <p:grpSp>
        <p:nvGrpSpPr>
          <p:cNvPr id="13" name="Ομάδα 12">
            <a:extLst>
              <a:ext uri="{FF2B5EF4-FFF2-40B4-BE49-F238E27FC236}">
                <a16:creationId xmlns:a16="http://schemas.microsoft.com/office/drawing/2014/main" id="{C242BDA2-D91E-EC6E-649E-E6F22933CE69}"/>
              </a:ext>
            </a:extLst>
          </p:cNvPr>
          <p:cNvGrpSpPr/>
          <p:nvPr/>
        </p:nvGrpSpPr>
        <p:grpSpPr>
          <a:xfrm>
            <a:off x="1118713" y="1227163"/>
            <a:ext cx="4854348" cy="1245637"/>
            <a:chOff x="871203" y="1309416"/>
            <a:chExt cx="4025275" cy="1245637"/>
          </a:xfrm>
        </p:grpSpPr>
        <p:sp>
          <p:nvSpPr>
            <p:cNvPr id="11" name="Rectangle: Rounded Corners 6">
              <a:extLst>
                <a:ext uri="{FF2B5EF4-FFF2-40B4-BE49-F238E27FC236}">
                  <a16:creationId xmlns:a16="http://schemas.microsoft.com/office/drawing/2014/main" id="{301FB205-35D8-A49A-9CD2-50E7C155BDA6}"/>
                </a:ext>
              </a:extLst>
            </p:cNvPr>
            <p:cNvSpPr/>
            <p:nvPr/>
          </p:nvSpPr>
          <p:spPr>
            <a:xfrm>
              <a:off x="871203" y="1309416"/>
              <a:ext cx="4025275" cy="1245637"/>
            </a:xfrm>
            <a:prstGeom prst="roundRect">
              <a:avLst>
                <a:gd name="adj" fmla="val 9682"/>
              </a:avLst>
            </a:prstGeom>
            <a:solidFill>
              <a:srgbClr val="00B1EB"/>
            </a:solidFill>
            <a:ln>
              <a:solidFill>
                <a:srgbClr val="00B1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179" b="1" dirty="0">
                  <a:latin typeface="Trebuchet MS" panose="020B0603020202020204" pitchFamily="34" charset="0"/>
                </a:rPr>
                <a:t>Κατατάσσεται στην 1η θέση όσον αφορά στην </a:t>
              </a:r>
              <a:r>
                <a:rPr lang="el-GR" sz="1179" b="1" u="sng" dirty="0">
                  <a:latin typeface="Trebuchet MS" panose="020B0603020202020204" pitchFamily="34" charset="0"/>
                </a:rPr>
                <a:t>ποιότητα του νερού</a:t>
              </a:r>
              <a:r>
                <a:rPr lang="el-GR" sz="1179" b="1" dirty="0">
                  <a:latin typeface="Trebuchet MS" panose="020B0603020202020204" pitchFamily="34" charset="0"/>
                </a:rPr>
                <a:t> μεταξύ 180 χωρών παγκοσμίως, σύμφωνα με τον Δείκτη Περιβαλλοντικών Επιδόσεων (EPI) </a:t>
              </a:r>
              <a:endParaRPr lang="en-US" sz="1179" b="1" dirty="0">
                <a:latin typeface="Trebuchet MS" panose="020B0603020202020204" pitchFamily="34" charset="0"/>
              </a:endParaRPr>
            </a:p>
            <a:p>
              <a:pPr algn="ctr"/>
              <a:r>
                <a:rPr lang="el-GR" sz="1179" b="1" dirty="0">
                  <a:latin typeface="Trebuchet MS" panose="020B0603020202020204" pitchFamily="34" charset="0"/>
                </a:rPr>
                <a:t>του Πανεπιστημίου </a:t>
              </a:r>
              <a:r>
                <a:rPr lang="el-GR" sz="1179" b="1" dirty="0" err="1">
                  <a:latin typeface="Trebuchet MS" panose="020B0603020202020204" pitchFamily="34" charset="0"/>
                </a:rPr>
                <a:t>Yale</a:t>
              </a:r>
              <a:r>
                <a:rPr lang="el-GR" sz="1179" b="1" dirty="0">
                  <a:latin typeface="Trebuchet MS" panose="020B0603020202020204" pitchFamily="34" charset="0"/>
                </a:rPr>
                <a:t>.</a:t>
              </a:r>
              <a:endParaRPr lang="en-GB" sz="1179" b="1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  <p:pic>
          <p:nvPicPr>
            <p:cNvPr id="10" name="Graphic 9" descr="Ribbon with solid fill">
              <a:extLst>
                <a:ext uri="{FF2B5EF4-FFF2-40B4-BE49-F238E27FC236}">
                  <a16:creationId xmlns:a16="http://schemas.microsoft.com/office/drawing/2014/main" id="{B33CF5C5-2055-9A85-CB36-D1FED1AA04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406445" y="2087274"/>
              <a:ext cx="449531" cy="449531"/>
            </a:xfrm>
            <a:prstGeom prst="rect">
              <a:avLst/>
            </a:prstGeom>
          </p:spPr>
        </p:pic>
      </p:grpSp>
      <p:sp>
        <p:nvSpPr>
          <p:cNvPr id="14" name="Μισό πλαίσιο 13">
            <a:extLst>
              <a:ext uri="{FF2B5EF4-FFF2-40B4-BE49-F238E27FC236}">
                <a16:creationId xmlns:a16="http://schemas.microsoft.com/office/drawing/2014/main" id="{D4529E80-DC3E-652F-6951-8262C26B3F61}"/>
              </a:ext>
            </a:extLst>
          </p:cNvPr>
          <p:cNvSpPr/>
          <p:nvPr/>
        </p:nvSpPr>
        <p:spPr>
          <a:xfrm rot="7745241">
            <a:off x="8139925" y="4364545"/>
            <a:ext cx="1384448" cy="1281988"/>
          </a:xfrm>
          <a:prstGeom prst="halfFrame">
            <a:avLst>
              <a:gd name="adj1" fmla="val 18799"/>
              <a:gd name="adj2" fmla="val 16323"/>
            </a:avLst>
          </a:prstGeom>
          <a:solidFill>
            <a:srgbClr val="00B0F0">
              <a:alpha val="6970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pic>
        <p:nvPicPr>
          <p:cNvPr id="30" name="Graphic 29" descr="Line arrow: Anti-clockwise curve outline">
            <a:extLst>
              <a:ext uri="{FF2B5EF4-FFF2-40B4-BE49-F238E27FC236}">
                <a16:creationId xmlns:a16="http://schemas.microsoft.com/office/drawing/2014/main" id="{877CA4A9-16D7-2746-A37D-91901CA504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1620571">
            <a:off x="-221995" y="442453"/>
            <a:ext cx="2429699" cy="162930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AF99BD0-A09E-4555-E2CA-5F458AABC95E}"/>
              </a:ext>
            </a:extLst>
          </p:cNvPr>
          <p:cNvSpPr txBox="1"/>
          <p:nvPr/>
        </p:nvSpPr>
        <p:spPr>
          <a:xfrm>
            <a:off x="9910776" y="4102837"/>
            <a:ext cx="18679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0051A0"/>
                </a:solidFill>
                <a:latin typeface="Trebuchet MS"/>
              </a:rPr>
              <a:t>ΜΕΤΑΦΟΡΑ +</a:t>
            </a:r>
            <a:endParaRPr lang="en-US" b="1" dirty="0">
              <a:solidFill>
                <a:srgbClr val="0051A0"/>
              </a:solidFill>
              <a:latin typeface="Trebuchet MS"/>
            </a:endParaRPr>
          </a:p>
          <a:p>
            <a:endParaRPr lang="el-GR" b="1" dirty="0">
              <a:solidFill>
                <a:srgbClr val="0051A0"/>
              </a:solidFill>
              <a:latin typeface="Trebuchet MS"/>
            </a:endParaRPr>
          </a:p>
          <a:p>
            <a:r>
              <a:rPr lang="el-GR" b="1" dirty="0">
                <a:solidFill>
                  <a:srgbClr val="0051A0"/>
                </a:solidFill>
                <a:latin typeface="Trebuchet MS"/>
              </a:rPr>
              <a:t>ΠΑΡΑΓΩΓΗ  +</a:t>
            </a:r>
          </a:p>
          <a:p>
            <a:endParaRPr lang="en-US" b="1" dirty="0">
              <a:solidFill>
                <a:srgbClr val="0051A0"/>
              </a:solidFill>
              <a:latin typeface="Trebuchet MS"/>
            </a:endParaRPr>
          </a:p>
          <a:p>
            <a:r>
              <a:rPr lang="el-GR" b="1" dirty="0">
                <a:solidFill>
                  <a:srgbClr val="0051A0"/>
                </a:solidFill>
                <a:latin typeface="Trebuchet MS"/>
              </a:rPr>
              <a:t>ΔΙΑΝΟΜΗ </a:t>
            </a:r>
          </a:p>
          <a:p>
            <a:endParaRPr lang="el-GR" b="1" dirty="0">
              <a:solidFill>
                <a:srgbClr val="0051A0"/>
              </a:solidFill>
              <a:latin typeface="Trebuchet MS"/>
            </a:endParaRPr>
          </a:p>
          <a:p>
            <a:r>
              <a:rPr lang="en-US" b="1" dirty="0">
                <a:solidFill>
                  <a:srgbClr val="0051A0"/>
                </a:solidFill>
                <a:latin typeface="Trebuchet MS"/>
              </a:rPr>
              <a:t>x 2</a:t>
            </a:r>
            <a:endParaRPr lang="el-GR" b="1" dirty="0">
              <a:solidFill>
                <a:srgbClr val="0051A0"/>
              </a:solidFill>
              <a:latin typeface="Trebuchet MS"/>
            </a:endParaRPr>
          </a:p>
        </p:txBody>
      </p:sp>
      <p:cxnSp>
        <p:nvCxnSpPr>
          <p:cNvPr id="38" name="Ευθεία γραμμή σύνδεσης 37">
            <a:extLst>
              <a:ext uri="{FF2B5EF4-FFF2-40B4-BE49-F238E27FC236}">
                <a16:creationId xmlns:a16="http://schemas.microsoft.com/office/drawing/2014/main" id="{7D4A912B-3805-FFB3-C3B3-125EF456150D}"/>
              </a:ext>
            </a:extLst>
          </p:cNvPr>
          <p:cNvCxnSpPr>
            <a:cxnSpLocks/>
          </p:cNvCxnSpPr>
          <p:nvPr/>
        </p:nvCxnSpPr>
        <p:spPr>
          <a:xfrm>
            <a:off x="9910776" y="5646957"/>
            <a:ext cx="1512190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1528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6D5A0E-0AE1-CABB-BF27-237D1AE80E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object 6">
            <a:extLst>
              <a:ext uri="{FF2B5EF4-FFF2-40B4-BE49-F238E27FC236}">
                <a16:creationId xmlns:a16="http://schemas.microsoft.com/office/drawing/2014/main" id="{121B2A6B-B4E1-9A86-C161-7D771BAA7357}"/>
              </a:ext>
            </a:extLst>
          </p:cNvPr>
          <p:cNvSpPr txBox="1">
            <a:spLocks/>
          </p:cNvSpPr>
          <p:nvPr/>
        </p:nvSpPr>
        <p:spPr>
          <a:xfrm>
            <a:off x="640887" y="198039"/>
            <a:ext cx="11312446" cy="537892"/>
          </a:xfrm>
          <a:prstGeom prst="rect">
            <a:avLst/>
          </a:prstGeom>
        </p:spPr>
        <p:txBody>
          <a:bodyPr vert="horz" wrap="square" lIns="0" tIns="16693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0" lvl="0" indent="0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400" b="1" dirty="0">
                <a:solidFill>
                  <a:srgbClr val="0051A0"/>
                </a:solidFill>
                <a:latin typeface="Trebuchet MS"/>
              </a:rPr>
              <a:t>Η υλοποίηση του επενδυτικού πλάνου ύψους €2,1 δις θα αντιμετωπίσει…</a:t>
            </a:r>
          </a:p>
        </p:txBody>
      </p:sp>
      <p:grpSp>
        <p:nvGrpSpPr>
          <p:cNvPr id="55" name="object 3">
            <a:extLst>
              <a:ext uri="{FF2B5EF4-FFF2-40B4-BE49-F238E27FC236}">
                <a16:creationId xmlns:a16="http://schemas.microsoft.com/office/drawing/2014/main" id="{43941BB2-7C9E-7782-46CE-B4B44B0236C7}"/>
              </a:ext>
            </a:extLst>
          </p:cNvPr>
          <p:cNvGrpSpPr/>
          <p:nvPr/>
        </p:nvGrpSpPr>
        <p:grpSpPr>
          <a:xfrm>
            <a:off x="46515" y="5582076"/>
            <a:ext cx="1066801" cy="1299520"/>
            <a:chOff x="-1739" y="5783952"/>
            <a:chExt cx="1288415" cy="1778000"/>
          </a:xfrm>
        </p:grpSpPr>
        <p:sp>
          <p:nvSpPr>
            <p:cNvPr id="56" name="object 4">
              <a:extLst>
                <a:ext uri="{FF2B5EF4-FFF2-40B4-BE49-F238E27FC236}">
                  <a16:creationId xmlns:a16="http://schemas.microsoft.com/office/drawing/2014/main" id="{87D72B9B-1E24-A1A7-AE82-47CACAD75455}"/>
                </a:ext>
              </a:extLst>
            </p:cNvPr>
            <p:cNvSpPr/>
            <p:nvPr/>
          </p:nvSpPr>
          <p:spPr>
            <a:xfrm>
              <a:off x="0" y="5785692"/>
              <a:ext cx="1285240" cy="1774825"/>
            </a:xfrm>
            <a:custGeom>
              <a:avLst/>
              <a:gdLst/>
              <a:ahLst/>
              <a:cxnLst/>
              <a:rect l="l" t="t" r="r" b="b"/>
              <a:pathLst>
                <a:path w="1285240" h="1774825">
                  <a:moveTo>
                    <a:pt x="0" y="0"/>
                  </a:moveTo>
                  <a:lnTo>
                    <a:pt x="32293" y="74646"/>
                  </a:lnTo>
                  <a:lnTo>
                    <a:pt x="50701" y="115691"/>
                  </a:lnTo>
                  <a:lnTo>
                    <a:pt x="69486" y="156562"/>
                  </a:lnTo>
                  <a:lnTo>
                    <a:pt x="88644" y="197258"/>
                  </a:lnTo>
                  <a:lnTo>
                    <a:pt x="108176" y="237775"/>
                  </a:lnTo>
                  <a:lnTo>
                    <a:pt x="128079" y="278111"/>
                  </a:lnTo>
                  <a:lnTo>
                    <a:pt x="148352" y="318263"/>
                  </a:lnTo>
                  <a:lnTo>
                    <a:pt x="168995" y="358228"/>
                  </a:lnTo>
                  <a:lnTo>
                    <a:pt x="190004" y="398004"/>
                  </a:lnTo>
                  <a:lnTo>
                    <a:pt x="211380" y="437587"/>
                  </a:lnTo>
                  <a:lnTo>
                    <a:pt x="233121" y="476975"/>
                  </a:lnTo>
                  <a:lnTo>
                    <a:pt x="255226" y="516165"/>
                  </a:lnTo>
                  <a:lnTo>
                    <a:pt x="277692" y="555154"/>
                  </a:lnTo>
                  <a:lnTo>
                    <a:pt x="300520" y="593940"/>
                  </a:lnTo>
                  <a:lnTo>
                    <a:pt x="323706" y="632520"/>
                  </a:lnTo>
                  <a:lnTo>
                    <a:pt x="347251" y="670890"/>
                  </a:lnTo>
                  <a:lnTo>
                    <a:pt x="371153" y="709049"/>
                  </a:lnTo>
                  <a:lnTo>
                    <a:pt x="395409" y="746993"/>
                  </a:lnTo>
                  <a:lnTo>
                    <a:pt x="420020" y="784719"/>
                  </a:lnTo>
                  <a:lnTo>
                    <a:pt x="444984" y="822226"/>
                  </a:lnTo>
                  <a:lnTo>
                    <a:pt x="470298" y="859509"/>
                  </a:lnTo>
                  <a:lnTo>
                    <a:pt x="495963" y="896567"/>
                  </a:lnTo>
                  <a:lnTo>
                    <a:pt x="521976" y="933396"/>
                  </a:lnTo>
                  <a:lnTo>
                    <a:pt x="548337" y="969993"/>
                  </a:lnTo>
                  <a:lnTo>
                    <a:pt x="575043" y="1006357"/>
                  </a:lnTo>
                  <a:lnTo>
                    <a:pt x="602093" y="1042484"/>
                  </a:lnTo>
                  <a:lnTo>
                    <a:pt x="629487" y="1078371"/>
                  </a:lnTo>
                  <a:lnTo>
                    <a:pt x="657223" y="1114015"/>
                  </a:lnTo>
                  <a:lnTo>
                    <a:pt x="685299" y="1149415"/>
                  </a:lnTo>
                  <a:lnTo>
                    <a:pt x="713714" y="1184566"/>
                  </a:lnTo>
                  <a:lnTo>
                    <a:pt x="742467" y="1219467"/>
                  </a:lnTo>
                  <a:lnTo>
                    <a:pt x="771556" y="1254114"/>
                  </a:lnTo>
                  <a:lnTo>
                    <a:pt x="800980" y="1288504"/>
                  </a:lnTo>
                  <a:lnTo>
                    <a:pt x="830738" y="1322636"/>
                  </a:lnTo>
                  <a:lnTo>
                    <a:pt x="860828" y="1356505"/>
                  </a:lnTo>
                  <a:lnTo>
                    <a:pt x="891249" y="1390110"/>
                  </a:lnTo>
                  <a:lnTo>
                    <a:pt x="922000" y="1423447"/>
                  </a:lnTo>
                  <a:lnTo>
                    <a:pt x="953078" y="1456514"/>
                  </a:lnTo>
                  <a:lnTo>
                    <a:pt x="984484" y="1489308"/>
                  </a:lnTo>
                  <a:lnTo>
                    <a:pt x="1016215" y="1521826"/>
                  </a:lnTo>
                  <a:lnTo>
                    <a:pt x="1048270" y="1554066"/>
                  </a:lnTo>
                  <a:lnTo>
                    <a:pt x="1080648" y="1586024"/>
                  </a:lnTo>
                  <a:lnTo>
                    <a:pt x="1113348" y="1617698"/>
                  </a:lnTo>
                  <a:lnTo>
                    <a:pt x="1146367" y="1649085"/>
                  </a:lnTo>
                  <a:lnTo>
                    <a:pt x="1179706" y="1680182"/>
                  </a:lnTo>
                  <a:lnTo>
                    <a:pt x="1213361" y="1710987"/>
                  </a:lnTo>
                  <a:lnTo>
                    <a:pt x="1247333" y="1741496"/>
                  </a:lnTo>
                  <a:lnTo>
                    <a:pt x="1281619" y="1771708"/>
                  </a:lnTo>
                  <a:lnTo>
                    <a:pt x="1284632" y="1774312"/>
                  </a:lnTo>
                </a:path>
              </a:pathLst>
            </a:custGeom>
            <a:ln w="3479">
              <a:solidFill>
                <a:srgbClr val="71CBF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">
              <a:extLst>
                <a:ext uri="{FF2B5EF4-FFF2-40B4-BE49-F238E27FC236}">
                  <a16:creationId xmlns:a16="http://schemas.microsoft.com/office/drawing/2014/main" id="{91D2C399-62F7-BDE3-F9B1-3FAE5D3D6C3D}"/>
                </a:ext>
              </a:extLst>
            </p:cNvPr>
            <p:cNvSpPr/>
            <p:nvPr/>
          </p:nvSpPr>
          <p:spPr>
            <a:xfrm>
              <a:off x="247808" y="6427383"/>
              <a:ext cx="401955" cy="465455"/>
            </a:xfrm>
            <a:custGeom>
              <a:avLst/>
              <a:gdLst/>
              <a:ahLst/>
              <a:cxnLst/>
              <a:rect l="l" t="t" r="r" b="b"/>
              <a:pathLst>
                <a:path w="401955" h="465454">
                  <a:moveTo>
                    <a:pt x="200761" y="0"/>
                  </a:moveTo>
                  <a:lnTo>
                    <a:pt x="58635" y="136042"/>
                  </a:lnTo>
                  <a:lnTo>
                    <a:pt x="33518" y="165314"/>
                  </a:lnTo>
                  <a:lnTo>
                    <a:pt x="3843" y="234163"/>
                  </a:lnTo>
                  <a:lnTo>
                    <a:pt x="0" y="272072"/>
                  </a:lnTo>
                  <a:lnTo>
                    <a:pt x="3843" y="309980"/>
                  </a:lnTo>
                  <a:lnTo>
                    <a:pt x="33518" y="378835"/>
                  </a:lnTo>
                  <a:lnTo>
                    <a:pt x="58635" y="408114"/>
                  </a:lnTo>
                  <a:lnTo>
                    <a:pt x="92713" y="434269"/>
                  </a:lnTo>
                  <a:lnTo>
                    <a:pt x="146584" y="458811"/>
                  </a:lnTo>
                  <a:lnTo>
                    <a:pt x="197332" y="465239"/>
                  </a:lnTo>
                  <a:lnTo>
                    <a:pt x="210896" y="464801"/>
                  </a:lnTo>
                  <a:lnTo>
                    <a:pt x="248881" y="458584"/>
                  </a:lnTo>
                  <a:lnTo>
                    <a:pt x="299494" y="439631"/>
                  </a:lnTo>
                  <a:lnTo>
                    <a:pt x="342887" y="408101"/>
                  </a:lnTo>
                  <a:lnTo>
                    <a:pt x="367999" y="378830"/>
                  </a:lnTo>
                  <a:lnTo>
                    <a:pt x="397678" y="309980"/>
                  </a:lnTo>
                  <a:lnTo>
                    <a:pt x="401523" y="272072"/>
                  </a:lnTo>
                  <a:lnTo>
                    <a:pt x="397678" y="234168"/>
                  </a:lnTo>
                  <a:lnTo>
                    <a:pt x="386383" y="198304"/>
                  </a:lnTo>
                  <a:lnTo>
                    <a:pt x="367999" y="165315"/>
                  </a:lnTo>
                  <a:lnTo>
                    <a:pt x="342887" y="136042"/>
                  </a:lnTo>
                  <a:lnTo>
                    <a:pt x="200761" y="0"/>
                  </a:lnTo>
                  <a:close/>
                </a:path>
              </a:pathLst>
            </a:custGeom>
            <a:solidFill>
              <a:srgbClr val="71CB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8" name="object 15">
            <a:extLst>
              <a:ext uri="{FF2B5EF4-FFF2-40B4-BE49-F238E27FC236}">
                <a16:creationId xmlns:a16="http://schemas.microsoft.com/office/drawing/2014/main" id="{DBCA00E4-B8B7-1F6D-F5B2-2E8D8F9CEB62}"/>
              </a:ext>
            </a:extLst>
          </p:cNvPr>
          <p:cNvGrpSpPr/>
          <p:nvPr/>
        </p:nvGrpSpPr>
        <p:grpSpPr>
          <a:xfrm>
            <a:off x="146399" y="189883"/>
            <a:ext cx="325120" cy="376555"/>
            <a:chOff x="360004" y="89785"/>
            <a:chExt cx="325120" cy="376555"/>
          </a:xfrm>
        </p:grpSpPr>
        <p:sp>
          <p:nvSpPr>
            <p:cNvPr id="59" name="object 16">
              <a:extLst>
                <a:ext uri="{FF2B5EF4-FFF2-40B4-BE49-F238E27FC236}">
                  <a16:creationId xmlns:a16="http://schemas.microsoft.com/office/drawing/2014/main" id="{1C618E69-D5FF-10B6-A84B-F56BEF20AFD3}"/>
                </a:ext>
              </a:extLst>
            </p:cNvPr>
            <p:cNvSpPr/>
            <p:nvPr/>
          </p:nvSpPr>
          <p:spPr>
            <a:xfrm>
              <a:off x="360004" y="89785"/>
              <a:ext cx="325120" cy="376555"/>
            </a:xfrm>
            <a:custGeom>
              <a:avLst/>
              <a:gdLst/>
              <a:ahLst/>
              <a:cxnLst/>
              <a:rect l="l" t="t" r="r" b="b"/>
              <a:pathLst>
                <a:path w="325120" h="376555">
                  <a:moveTo>
                    <a:pt x="162433" y="0"/>
                  </a:moveTo>
                  <a:lnTo>
                    <a:pt x="47434" y="110058"/>
                  </a:lnTo>
                  <a:lnTo>
                    <a:pt x="12244" y="160440"/>
                  </a:lnTo>
                  <a:lnTo>
                    <a:pt x="0" y="220129"/>
                  </a:lnTo>
                  <a:lnTo>
                    <a:pt x="3109" y="250799"/>
                  </a:lnTo>
                  <a:lnTo>
                    <a:pt x="27115" y="306509"/>
                  </a:lnTo>
                  <a:lnTo>
                    <a:pt x="56129" y="337929"/>
                  </a:lnTo>
                  <a:lnTo>
                    <a:pt x="100701" y="365117"/>
                  </a:lnTo>
                  <a:lnTo>
                    <a:pt x="138397" y="375081"/>
                  </a:lnTo>
                  <a:lnTo>
                    <a:pt x="159664" y="376427"/>
                  </a:lnTo>
                  <a:lnTo>
                    <a:pt x="170635" y="376072"/>
                  </a:lnTo>
                  <a:lnTo>
                    <a:pt x="222462" y="364729"/>
                  </a:lnTo>
                  <a:lnTo>
                    <a:pt x="260719" y="344141"/>
                  </a:lnTo>
                  <a:lnTo>
                    <a:pt x="297744" y="306504"/>
                  </a:lnTo>
                  <a:lnTo>
                    <a:pt x="321754" y="250798"/>
                  </a:lnTo>
                  <a:lnTo>
                    <a:pt x="324866" y="220129"/>
                  </a:lnTo>
                  <a:lnTo>
                    <a:pt x="321754" y="189459"/>
                  </a:lnTo>
                  <a:lnTo>
                    <a:pt x="312615" y="160440"/>
                  </a:lnTo>
                  <a:lnTo>
                    <a:pt x="297739" y="133748"/>
                  </a:lnTo>
                  <a:lnTo>
                    <a:pt x="277418" y="110058"/>
                  </a:lnTo>
                  <a:lnTo>
                    <a:pt x="162433" y="0"/>
                  </a:lnTo>
                  <a:close/>
                </a:path>
              </a:pathLst>
            </a:custGeom>
            <a:solidFill>
              <a:srgbClr val="71CB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17">
              <a:extLst>
                <a:ext uri="{FF2B5EF4-FFF2-40B4-BE49-F238E27FC236}">
                  <a16:creationId xmlns:a16="http://schemas.microsoft.com/office/drawing/2014/main" id="{EC774FFE-232D-610B-8821-98BC61926AC3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8299" y="212419"/>
              <a:ext cx="161938" cy="155061"/>
            </a:xfrm>
            <a:prstGeom prst="rect">
              <a:avLst/>
            </a:prstGeom>
          </p:spPr>
        </p:pic>
      </p:grpSp>
      <p:sp>
        <p:nvSpPr>
          <p:cNvPr id="61" name="Θέση αριθμού διαφάνειας 60">
            <a:extLst>
              <a:ext uri="{FF2B5EF4-FFF2-40B4-BE49-F238E27FC236}">
                <a16:creationId xmlns:a16="http://schemas.microsoft.com/office/drawing/2014/main" id="{4BD6F11A-211E-DF79-FE8E-174952DB285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3</a:t>
            </a:fld>
            <a:endParaRPr lang="el-GR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9E43E5-EDD0-B8E3-C90B-67ED95006EF1}"/>
              </a:ext>
            </a:extLst>
          </p:cNvPr>
          <p:cNvSpPr txBox="1"/>
          <p:nvPr/>
        </p:nvSpPr>
        <p:spPr>
          <a:xfrm>
            <a:off x="1314656" y="1597050"/>
            <a:ext cx="31069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Τη γήρανση</a:t>
            </a:r>
            <a:r>
              <a:rPr lang="en-US" sz="20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l-GR" sz="20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των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υ</a:t>
            </a:r>
            <a:r>
              <a:rPr lang="en-US" sz="20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π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οδομών</a:t>
            </a:r>
            <a:r>
              <a:rPr lang="el-GR" sz="20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B105F7-80E0-53C2-B3CA-3B2603B13DD5}"/>
              </a:ext>
            </a:extLst>
          </p:cNvPr>
          <p:cNvSpPr txBox="1"/>
          <p:nvPr/>
        </p:nvSpPr>
        <p:spPr>
          <a:xfrm>
            <a:off x="1314656" y="3493904"/>
            <a:ext cx="41088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kern="0" dirty="0">
                <a:solidFill>
                  <a:srgbClr val="000000"/>
                </a:solidFill>
                <a:cs typeface="Calibri" panose="020F0502020204030204" pitchFamily="34" charset="0"/>
              </a:rPr>
              <a:t>Τις περιβαλλοντικές υποχρεώσεις και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C91365-8262-5403-3B3A-3FAFB06359DF}"/>
              </a:ext>
            </a:extLst>
          </p:cNvPr>
          <p:cNvSpPr txBox="1"/>
          <p:nvPr/>
        </p:nvSpPr>
        <p:spPr>
          <a:xfrm>
            <a:off x="1314656" y="4457125"/>
            <a:ext cx="54489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kern="0" dirty="0">
                <a:cs typeface="Calibri" panose="020F0502020204030204" pitchFamily="34" charset="0"/>
              </a:rPr>
              <a:t>Κάποιες από τις προκλήσεις της κλιματικής κρίσης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3C773E-143F-D197-B34E-303A167D8E63}"/>
              </a:ext>
            </a:extLst>
          </p:cNvPr>
          <p:cNvSpPr txBox="1"/>
          <p:nvPr/>
        </p:nvSpPr>
        <p:spPr>
          <a:xfrm>
            <a:off x="2284387" y="5583348"/>
            <a:ext cx="953547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l-GR" sz="2400" b="1" dirty="0">
                <a:solidFill>
                  <a:srgbClr val="0051A0"/>
                </a:solidFill>
                <a:latin typeface="Trebuchet MS"/>
                <a:ea typeface="+mj-ea"/>
                <a:cs typeface="+mj-cs"/>
              </a:rPr>
              <a:t>… σε συνδυασμό με τουλάχιστον € 0,5 δις επενδύσεις του Δημοσίου για έργα αντιμετώπισης της λειψυδρίας στην Αττική</a:t>
            </a:r>
          </a:p>
        </p:txBody>
      </p:sp>
      <p:pic>
        <p:nvPicPr>
          <p:cNvPr id="7" name="Graphic 20" descr="Badge 1 outline">
            <a:extLst>
              <a:ext uri="{FF2B5EF4-FFF2-40B4-BE49-F238E27FC236}">
                <a16:creationId xmlns:a16="http://schemas.microsoft.com/office/drawing/2014/main" id="{C1740CB7-1966-D48A-E32A-1821832CA9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0887" y="1527815"/>
            <a:ext cx="556078" cy="556078"/>
          </a:xfrm>
          <a:prstGeom prst="rect">
            <a:avLst/>
          </a:prstGeom>
        </p:spPr>
      </p:pic>
      <p:pic>
        <p:nvPicPr>
          <p:cNvPr id="9" name="Graphic 22" descr="Badge outline">
            <a:extLst>
              <a:ext uri="{FF2B5EF4-FFF2-40B4-BE49-F238E27FC236}">
                <a16:creationId xmlns:a16="http://schemas.microsoft.com/office/drawing/2014/main" id="{4562F42D-F658-7D86-F00D-6A3CBE74CE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4174" y="2471310"/>
            <a:ext cx="556078" cy="556078"/>
          </a:xfrm>
          <a:prstGeom prst="rect">
            <a:avLst/>
          </a:prstGeom>
        </p:spPr>
      </p:pic>
      <p:pic>
        <p:nvPicPr>
          <p:cNvPr id="10" name="Graphic 24" descr="Badge 3 outline">
            <a:extLst>
              <a:ext uri="{FF2B5EF4-FFF2-40B4-BE49-F238E27FC236}">
                <a16:creationId xmlns:a16="http://schemas.microsoft.com/office/drawing/2014/main" id="{5B024C74-B116-96EE-23E6-AC5ED60075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0887" y="3383184"/>
            <a:ext cx="556078" cy="5560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0782A9-8616-CB9D-D0AA-6801F9B79C7B}"/>
              </a:ext>
            </a:extLst>
          </p:cNvPr>
          <p:cNvSpPr txBox="1"/>
          <p:nvPr/>
        </p:nvSpPr>
        <p:spPr>
          <a:xfrm>
            <a:off x="1328724" y="2488947"/>
            <a:ext cx="28793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kern="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Τ</a:t>
            </a:r>
            <a:r>
              <a:rPr lang="el-GR" sz="20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ην ανάπτυξη της Αττικής</a:t>
            </a:r>
          </a:p>
        </p:txBody>
      </p:sp>
      <p:pic>
        <p:nvPicPr>
          <p:cNvPr id="8" name="Graphic 26" descr="Badge 4 outline">
            <a:extLst>
              <a:ext uri="{FF2B5EF4-FFF2-40B4-BE49-F238E27FC236}">
                <a16:creationId xmlns:a16="http://schemas.microsoft.com/office/drawing/2014/main" id="{61643B5A-071D-C5B3-B444-87EB0D1F92E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0887" y="4393435"/>
            <a:ext cx="556078" cy="55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058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861851-A520-CC01-D243-519939F571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6">
            <a:extLst>
              <a:ext uri="{FF2B5EF4-FFF2-40B4-BE49-F238E27FC236}">
                <a16:creationId xmlns:a16="http://schemas.microsoft.com/office/drawing/2014/main" id="{E1E127E1-F363-5A9A-0448-63B7044FBF99}"/>
              </a:ext>
            </a:extLst>
          </p:cNvPr>
          <p:cNvSpPr txBox="1">
            <a:spLocks/>
          </p:cNvSpPr>
          <p:nvPr/>
        </p:nvSpPr>
        <p:spPr>
          <a:xfrm>
            <a:off x="698525" y="43571"/>
            <a:ext cx="10542844" cy="537892"/>
          </a:xfrm>
          <a:prstGeom prst="rect">
            <a:avLst/>
          </a:prstGeom>
        </p:spPr>
        <p:txBody>
          <a:bodyPr vert="horz" wrap="square" lIns="0" tIns="16693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0" lvl="0" indent="0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400" b="1" dirty="0">
                <a:solidFill>
                  <a:srgbClr val="0051A0"/>
                </a:solidFill>
                <a:latin typeface="Trebuchet MS"/>
              </a:rPr>
              <a:t>Η ΕΥΔΑΠ </a:t>
            </a:r>
            <a:r>
              <a:rPr lang="el-GR" sz="2400" b="1" dirty="0" err="1">
                <a:solidFill>
                  <a:srgbClr val="0051A0"/>
                </a:solidFill>
                <a:latin typeface="Trebuchet MS"/>
              </a:rPr>
              <a:t>υλοποιε</a:t>
            </a:r>
            <a:r>
              <a:rPr lang="en-US" sz="2400" b="1" dirty="0" err="1">
                <a:solidFill>
                  <a:srgbClr val="0051A0"/>
                </a:solidFill>
                <a:latin typeface="Trebuchet MS"/>
              </a:rPr>
              <a:t>ί</a:t>
            </a:r>
            <a:r>
              <a:rPr lang="el-GR" sz="2400" b="1" dirty="0">
                <a:solidFill>
                  <a:srgbClr val="0051A0"/>
                </a:solidFill>
                <a:latin typeface="Trebuchet MS"/>
              </a:rPr>
              <a:t> ένα απαιτητικό δεκαετές επενδυτικό σχέδιο €2,1 δις…</a:t>
            </a:r>
          </a:p>
        </p:txBody>
      </p:sp>
      <p:grpSp>
        <p:nvGrpSpPr>
          <p:cNvPr id="11" name="object 3">
            <a:extLst>
              <a:ext uri="{FF2B5EF4-FFF2-40B4-BE49-F238E27FC236}">
                <a16:creationId xmlns:a16="http://schemas.microsoft.com/office/drawing/2014/main" id="{4869EE3E-A587-FA8B-2EFB-F7508FF0B8E1}"/>
              </a:ext>
            </a:extLst>
          </p:cNvPr>
          <p:cNvGrpSpPr/>
          <p:nvPr/>
        </p:nvGrpSpPr>
        <p:grpSpPr>
          <a:xfrm>
            <a:off x="-9757" y="5582076"/>
            <a:ext cx="1066801" cy="1299520"/>
            <a:chOff x="-1739" y="5783952"/>
            <a:chExt cx="1288415" cy="1778000"/>
          </a:xfrm>
        </p:grpSpPr>
        <p:sp>
          <p:nvSpPr>
            <p:cNvPr id="12" name="object 4">
              <a:extLst>
                <a:ext uri="{FF2B5EF4-FFF2-40B4-BE49-F238E27FC236}">
                  <a16:creationId xmlns:a16="http://schemas.microsoft.com/office/drawing/2014/main" id="{90645B58-61E0-CCD4-A9F2-100914C1D843}"/>
                </a:ext>
              </a:extLst>
            </p:cNvPr>
            <p:cNvSpPr/>
            <p:nvPr/>
          </p:nvSpPr>
          <p:spPr>
            <a:xfrm>
              <a:off x="0" y="5785692"/>
              <a:ext cx="1285240" cy="1774825"/>
            </a:xfrm>
            <a:custGeom>
              <a:avLst/>
              <a:gdLst/>
              <a:ahLst/>
              <a:cxnLst/>
              <a:rect l="l" t="t" r="r" b="b"/>
              <a:pathLst>
                <a:path w="1285240" h="1774825">
                  <a:moveTo>
                    <a:pt x="0" y="0"/>
                  </a:moveTo>
                  <a:lnTo>
                    <a:pt x="32293" y="74646"/>
                  </a:lnTo>
                  <a:lnTo>
                    <a:pt x="50701" y="115691"/>
                  </a:lnTo>
                  <a:lnTo>
                    <a:pt x="69486" y="156562"/>
                  </a:lnTo>
                  <a:lnTo>
                    <a:pt x="88644" y="197258"/>
                  </a:lnTo>
                  <a:lnTo>
                    <a:pt x="108176" y="237775"/>
                  </a:lnTo>
                  <a:lnTo>
                    <a:pt x="128079" y="278111"/>
                  </a:lnTo>
                  <a:lnTo>
                    <a:pt x="148352" y="318263"/>
                  </a:lnTo>
                  <a:lnTo>
                    <a:pt x="168995" y="358228"/>
                  </a:lnTo>
                  <a:lnTo>
                    <a:pt x="190004" y="398004"/>
                  </a:lnTo>
                  <a:lnTo>
                    <a:pt x="211380" y="437587"/>
                  </a:lnTo>
                  <a:lnTo>
                    <a:pt x="233121" y="476975"/>
                  </a:lnTo>
                  <a:lnTo>
                    <a:pt x="255226" y="516165"/>
                  </a:lnTo>
                  <a:lnTo>
                    <a:pt x="277692" y="555154"/>
                  </a:lnTo>
                  <a:lnTo>
                    <a:pt x="300520" y="593940"/>
                  </a:lnTo>
                  <a:lnTo>
                    <a:pt x="323706" y="632520"/>
                  </a:lnTo>
                  <a:lnTo>
                    <a:pt x="347251" y="670890"/>
                  </a:lnTo>
                  <a:lnTo>
                    <a:pt x="371153" y="709049"/>
                  </a:lnTo>
                  <a:lnTo>
                    <a:pt x="395409" y="746993"/>
                  </a:lnTo>
                  <a:lnTo>
                    <a:pt x="420020" y="784719"/>
                  </a:lnTo>
                  <a:lnTo>
                    <a:pt x="444984" y="822226"/>
                  </a:lnTo>
                  <a:lnTo>
                    <a:pt x="470298" y="859509"/>
                  </a:lnTo>
                  <a:lnTo>
                    <a:pt x="495963" y="896567"/>
                  </a:lnTo>
                  <a:lnTo>
                    <a:pt x="521976" y="933396"/>
                  </a:lnTo>
                  <a:lnTo>
                    <a:pt x="548337" y="969993"/>
                  </a:lnTo>
                  <a:lnTo>
                    <a:pt x="575043" y="1006357"/>
                  </a:lnTo>
                  <a:lnTo>
                    <a:pt x="602093" y="1042484"/>
                  </a:lnTo>
                  <a:lnTo>
                    <a:pt x="629487" y="1078371"/>
                  </a:lnTo>
                  <a:lnTo>
                    <a:pt x="657223" y="1114015"/>
                  </a:lnTo>
                  <a:lnTo>
                    <a:pt x="685299" y="1149415"/>
                  </a:lnTo>
                  <a:lnTo>
                    <a:pt x="713714" y="1184566"/>
                  </a:lnTo>
                  <a:lnTo>
                    <a:pt x="742467" y="1219467"/>
                  </a:lnTo>
                  <a:lnTo>
                    <a:pt x="771556" y="1254114"/>
                  </a:lnTo>
                  <a:lnTo>
                    <a:pt x="800980" y="1288504"/>
                  </a:lnTo>
                  <a:lnTo>
                    <a:pt x="830738" y="1322636"/>
                  </a:lnTo>
                  <a:lnTo>
                    <a:pt x="860828" y="1356505"/>
                  </a:lnTo>
                  <a:lnTo>
                    <a:pt x="891249" y="1390110"/>
                  </a:lnTo>
                  <a:lnTo>
                    <a:pt x="922000" y="1423447"/>
                  </a:lnTo>
                  <a:lnTo>
                    <a:pt x="953078" y="1456514"/>
                  </a:lnTo>
                  <a:lnTo>
                    <a:pt x="984484" y="1489308"/>
                  </a:lnTo>
                  <a:lnTo>
                    <a:pt x="1016215" y="1521826"/>
                  </a:lnTo>
                  <a:lnTo>
                    <a:pt x="1048270" y="1554066"/>
                  </a:lnTo>
                  <a:lnTo>
                    <a:pt x="1080648" y="1586024"/>
                  </a:lnTo>
                  <a:lnTo>
                    <a:pt x="1113348" y="1617698"/>
                  </a:lnTo>
                  <a:lnTo>
                    <a:pt x="1146367" y="1649085"/>
                  </a:lnTo>
                  <a:lnTo>
                    <a:pt x="1179706" y="1680182"/>
                  </a:lnTo>
                  <a:lnTo>
                    <a:pt x="1213361" y="1710987"/>
                  </a:lnTo>
                  <a:lnTo>
                    <a:pt x="1247333" y="1741496"/>
                  </a:lnTo>
                  <a:lnTo>
                    <a:pt x="1281619" y="1771708"/>
                  </a:lnTo>
                  <a:lnTo>
                    <a:pt x="1284632" y="1774312"/>
                  </a:lnTo>
                </a:path>
              </a:pathLst>
            </a:custGeom>
            <a:ln w="3479">
              <a:solidFill>
                <a:srgbClr val="71CBF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5">
              <a:extLst>
                <a:ext uri="{FF2B5EF4-FFF2-40B4-BE49-F238E27FC236}">
                  <a16:creationId xmlns:a16="http://schemas.microsoft.com/office/drawing/2014/main" id="{83BF0F5A-565F-8A9D-649C-0FEE1ED46902}"/>
                </a:ext>
              </a:extLst>
            </p:cNvPr>
            <p:cNvSpPr/>
            <p:nvPr/>
          </p:nvSpPr>
          <p:spPr>
            <a:xfrm>
              <a:off x="247808" y="6427383"/>
              <a:ext cx="401955" cy="465455"/>
            </a:xfrm>
            <a:custGeom>
              <a:avLst/>
              <a:gdLst/>
              <a:ahLst/>
              <a:cxnLst/>
              <a:rect l="l" t="t" r="r" b="b"/>
              <a:pathLst>
                <a:path w="401955" h="465454">
                  <a:moveTo>
                    <a:pt x="200761" y="0"/>
                  </a:moveTo>
                  <a:lnTo>
                    <a:pt x="58635" y="136042"/>
                  </a:lnTo>
                  <a:lnTo>
                    <a:pt x="33518" y="165314"/>
                  </a:lnTo>
                  <a:lnTo>
                    <a:pt x="3843" y="234163"/>
                  </a:lnTo>
                  <a:lnTo>
                    <a:pt x="0" y="272072"/>
                  </a:lnTo>
                  <a:lnTo>
                    <a:pt x="3843" y="309980"/>
                  </a:lnTo>
                  <a:lnTo>
                    <a:pt x="33518" y="378835"/>
                  </a:lnTo>
                  <a:lnTo>
                    <a:pt x="58635" y="408114"/>
                  </a:lnTo>
                  <a:lnTo>
                    <a:pt x="92713" y="434269"/>
                  </a:lnTo>
                  <a:lnTo>
                    <a:pt x="146584" y="458811"/>
                  </a:lnTo>
                  <a:lnTo>
                    <a:pt x="197332" y="465239"/>
                  </a:lnTo>
                  <a:lnTo>
                    <a:pt x="210896" y="464801"/>
                  </a:lnTo>
                  <a:lnTo>
                    <a:pt x="248881" y="458584"/>
                  </a:lnTo>
                  <a:lnTo>
                    <a:pt x="299494" y="439631"/>
                  </a:lnTo>
                  <a:lnTo>
                    <a:pt x="342887" y="408101"/>
                  </a:lnTo>
                  <a:lnTo>
                    <a:pt x="367999" y="378830"/>
                  </a:lnTo>
                  <a:lnTo>
                    <a:pt x="397678" y="309980"/>
                  </a:lnTo>
                  <a:lnTo>
                    <a:pt x="401523" y="272072"/>
                  </a:lnTo>
                  <a:lnTo>
                    <a:pt x="397678" y="234168"/>
                  </a:lnTo>
                  <a:lnTo>
                    <a:pt x="386383" y="198304"/>
                  </a:lnTo>
                  <a:lnTo>
                    <a:pt x="367999" y="165315"/>
                  </a:lnTo>
                  <a:lnTo>
                    <a:pt x="342887" y="136042"/>
                  </a:lnTo>
                  <a:lnTo>
                    <a:pt x="200761" y="0"/>
                  </a:lnTo>
                  <a:close/>
                </a:path>
              </a:pathLst>
            </a:custGeom>
            <a:solidFill>
              <a:srgbClr val="71CB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5">
            <a:extLst>
              <a:ext uri="{FF2B5EF4-FFF2-40B4-BE49-F238E27FC236}">
                <a16:creationId xmlns:a16="http://schemas.microsoft.com/office/drawing/2014/main" id="{99C70E0E-14AA-0C3F-7A99-F5FAB41C0395}"/>
              </a:ext>
            </a:extLst>
          </p:cNvPr>
          <p:cNvGrpSpPr/>
          <p:nvPr/>
        </p:nvGrpSpPr>
        <p:grpSpPr>
          <a:xfrm>
            <a:off x="146399" y="189883"/>
            <a:ext cx="325120" cy="376555"/>
            <a:chOff x="360004" y="89785"/>
            <a:chExt cx="325120" cy="376555"/>
          </a:xfrm>
        </p:grpSpPr>
        <p:sp>
          <p:nvSpPr>
            <p:cNvPr id="15" name="object 16">
              <a:extLst>
                <a:ext uri="{FF2B5EF4-FFF2-40B4-BE49-F238E27FC236}">
                  <a16:creationId xmlns:a16="http://schemas.microsoft.com/office/drawing/2014/main" id="{756F9667-8575-6588-F4C9-BC1CE5B9AFA5}"/>
                </a:ext>
              </a:extLst>
            </p:cNvPr>
            <p:cNvSpPr/>
            <p:nvPr/>
          </p:nvSpPr>
          <p:spPr>
            <a:xfrm>
              <a:off x="360004" y="89785"/>
              <a:ext cx="325120" cy="376555"/>
            </a:xfrm>
            <a:custGeom>
              <a:avLst/>
              <a:gdLst/>
              <a:ahLst/>
              <a:cxnLst/>
              <a:rect l="l" t="t" r="r" b="b"/>
              <a:pathLst>
                <a:path w="325120" h="376555">
                  <a:moveTo>
                    <a:pt x="162433" y="0"/>
                  </a:moveTo>
                  <a:lnTo>
                    <a:pt x="47434" y="110058"/>
                  </a:lnTo>
                  <a:lnTo>
                    <a:pt x="12244" y="160440"/>
                  </a:lnTo>
                  <a:lnTo>
                    <a:pt x="0" y="220129"/>
                  </a:lnTo>
                  <a:lnTo>
                    <a:pt x="3109" y="250799"/>
                  </a:lnTo>
                  <a:lnTo>
                    <a:pt x="27115" y="306509"/>
                  </a:lnTo>
                  <a:lnTo>
                    <a:pt x="56129" y="337929"/>
                  </a:lnTo>
                  <a:lnTo>
                    <a:pt x="100701" y="365117"/>
                  </a:lnTo>
                  <a:lnTo>
                    <a:pt x="138397" y="375081"/>
                  </a:lnTo>
                  <a:lnTo>
                    <a:pt x="159664" y="376427"/>
                  </a:lnTo>
                  <a:lnTo>
                    <a:pt x="170635" y="376072"/>
                  </a:lnTo>
                  <a:lnTo>
                    <a:pt x="222462" y="364729"/>
                  </a:lnTo>
                  <a:lnTo>
                    <a:pt x="260719" y="344141"/>
                  </a:lnTo>
                  <a:lnTo>
                    <a:pt x="297744" y="306504"/>
                  </a:lnTo>
                  <a:lnTo>
                    <a:pt x="321754" y="250798"/>
                  </a:lnTo>
                  <a:lnTo>
                    <a:pt x="324866" y="220129"/>
                  </a:lnTo>
                  <a:lnTo>
                    <a:pt x="321754" y="189459"/>
                  </a:lnTo>
                  <a:lnTo>
                    <a:pt x="312615" y="160440"/>
                  </a:lnTo>
                  <a:lnTo>
                    <a:pt x="297739" y="133748"/>
                  </a:lnTo>
                  <a:lnTo>
                    <a:pt x="277418" y="110058"/>
                  </a:lnTo>
                  <a:lnTo>
                    <a:pt x="162433" y="0"/>
                  </a:lnTo>
                  <a:close/>
                </a:path>
              </a:pathLst>
            </a:custGeom>
            <a:solidFill>
              <a:srgbClr val="71CB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7">
              <a:extLst>
                <a:ext uri="{FF2B5EF4-FFF2-40B4-BE49-F238E27FC236}">
                  <a16:creationId xmlns:a16="http://schemas.microsoft.com/office/drawing/2014/main" id="{6370700F-2EE7-F69B-3CE7-A1C4A71ACE66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8299" y="212419"/>
              <a:ext cx="161938" cy="155061"/>
            </a:xfrm>
            <a:prstGeom prst="rect">
              <a:avLst/>
            </a:prstGeom>
          </p:spPr>
        </p:pic>
      </p:grpSp>
      <p:sp>
        <p:nvSpPr>
          <p:cNvPr id="21" name="Θέση αριθμού διαφάνειας 20">
            <a:extLst>
              <a:ext uri="{FF2B5EF4-FFF2-40B4-BE49-F238E27FC236}">
                <a16:creationId xmlns:a16="http://schemas.microsoft.com/office/drawing/2014/main" id="{2826F147-5781-5F6B-5C2D-D1283322788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4</a:t>
            </a:fld>
            <a:endParaRPr lang="el-GR"/>
          </a:p>
        </p:txBody>
      </p:sp>
      <p:sp>
        <p:nvSpPr>
          <p:cNvPr id="24" name="object 6">
            <a:extLst>
              <a:ext uri="{FF2B5EF4-FFF2-40B4-BE49-F238E27FC236}">
                <a16:creationId xmlns:a16="http://schemas.microsoft.com/office/drawing/2014/main" id="{8707EDFC-2408-F78F-DABB-FCC56E0C3971}"/>
              </a:ext>
            </a:extLst>
          </p:cNvPr>
          <p:cNvSpPr txBox="1">
            <a:spLocks/>
          </p:cNvSpPr>
          <p:nvPr/>
        </p:nvSpPr>
        <p:spPr>
          <a:xfrm>
            <a:off x="838200" y="5581444"/>
            <a:ext cx="11353800" cy="1276556"/>
          </a:xfrm>
          <a:prstGeom prst="rect">
            <a:avLst/>
          </a:prstGeom>
        </p:spPr>
        <p:txBody>
          <a:bodyPr vert="horz" wrap="square" lIns="0" tIns="16693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0" lvl="0" indent="0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400" b="1" dirty="0">
                <a:solidFill>
                  <a:srgbClr val="0051A0"/>
                </a:solidFill>
                <a:latin typeface="Trebuchet MS"/>
              </a:rPr>
              <a:t>…που αξιολογήθηκε θετικά ως προς τη βιωσιμότητα και τη σκοπιμότητά του από την </a:t>
            </a:r>
            <a:r>
              <a:rPr lang="el-GR" sz="2400" b="1" dirty="0" err="1">
                <a:solidFill>
                  <a:srgbClr val="0051A0"/>
                </a:solidFill>
                <a:latin typeface="Trebuchet MS"/>
              </a:rPr>
              <a:t>ΕΤΕπ</a:t>
            </a:r>
            <a:r>
              <a:rPr lang="el-GR" sz="2400" b="1" dirty="0">
                <a:solidFill>
                  <a:srgbClr val="0051A0"/>
                </a:solidFill>
                <a:latin typeface="Trebuchet MS"/>
              </a:rPr>
              <a:t> - ΕΥ και είναι εναρμονισμένο με τις ευρωπαϊκές στρατηγικές προτεραιότητες</a:t>
            </a:r>
          </a:p>
        </p:txBody>
      </p:sp>
      <p:graphicFrame>
        <p:nvGraphicFramePr>
          <p:cNvPr id="4" name="Γράφημα 3">
            <a:extLst>
              <a:ext uri="{FF2B5EF4-FFF2-40B4-BE49-F238E27FC236}">
                <a16:creationId xmlns:a16="http://schemas.microsoft.com/office/drawing/2014/main" id="{0A19FD4F-C177-4C55-8500-1789B24B64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059186"/>
              </p:ext>
            </p:extLst>
          </p:nvPr>
        </p:nvGraphicFramePr>
        <p:xfrm>
          <a:off x="349798" y="878106"/>
          <a:ext cx="5530350" cy="4366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" name="Γράφημα 24">
            <a:extLst>
              <a:ext uri="{FF2B5EF4-FFF2-40B4-BE49-F238E27FC236}">
                <a16:creationId xmlns:a16="http://schemas.microsoft.com/office/drawing/2014/main" id="{3051D2A7-E3FD-46AA-A1C5-9D198EF900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8761429"/>
              </p:ext>
            </p:extLst>
          </p:nvPr>
        </p:nvGraphicFramePr>
        <p:xfrm>
          <a:off x="6047361" y="1209822"/>
          <a:ext cx="5530350" cy="4627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53486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8DCED4-ACAD-9508-AD82-C1149D5C58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>
            <a:extLst>
              <a:ext uri="{FF2B5EF4-FFF2-40B4-BE49-F238E27FC236}">
                <a16:creationId xmlns:a16="http://schemas.microsoft.com/office/drawing/2014/main" id="{3613D259-4E27-3A2B-0623-22C95BAEF8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3" b="11779"/>
          <a:stretch/>
        </p:blipFill>
        <p:spPr>
          <a:xfrm>
            <a:off x="303327" y="846746"/>
            <a:ext cx="11296034" cy="5713722"/>
          </a:xfrm>
          <a:prstGeom prst="rect">
            <a:avLst/>
          </a:prstGeom>
        </p:spPr>
      </p:pic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5C18EC21-0A7E-A4F8-FE2F-0F51CE5A5EE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5</a:t>
            </a:fld>
            <a:endParaRPr lang="el-G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2EFAC4-E6C2-23DC-DA47-1781E8907C44}"/>
              </a:ext>
            </a:extLst>
          </p:cNvPr>
          <p:cNvSpPr txBox="1"/>
          <p:nvPr/>
        </p:nvSpPr>
        <p:spPr>
          <a:xfrm>
            <a:off x="303327" y="297532"/>
            <a:ext cx="7600806" cy="442730"/>
          </a:xfrm>
          <a:prstGeom prst="rect">
            <a:avLst/>
          </a:prstGeom>
          <a:noFill/>
        </p:spPr>
        <p:txBody>
          <a:bodyPr wrap="square" lIns="72688" tIns="36344" rIns="72688" bIns="36344" rtlCol="0" anchor="t">
            <a:spAutoFit/>
          </a:bodyPr>
          <a:lstStyle/>
          <a:p>
            <a:r>
              <a:rPr lang="en-US" sz="2400" b="1" dirty="0">
                <a:solidFill>
                  <a:srgbClr val="0051A0"/>
                </a:solidFill>
                <a:latin typeface="Trebuchet MS"/>
                <a:ea typeface="+mj-ea"/>
                <a:cs typeface="+mj-cs"/>
              </a:rPr>
              <a:t>  H </a:t>
            </a:r>
            <a:r>
              <a:rPr lang="el-GR" sz="2400" b="1" dirty="0">
                <a:solidFill>
                  <a:srgbClr val="0051A0"/>
                </a:solidFill>
                <a:latin typeface="Trebuchet MS"/>
                <a:ea typeface="+mj-ea"/>
                <a:cs typeface="+mj-cs"/>
              </a:rPr>
              <a:t>ταχεία μείωση των αποθεμάτων</a:t>
            </a:r>
            <a:r>
              <a:rPr lang="en-US" sz="2400" b="1" dirty="0">
                <a:solidFill>
                  <a:srgbClr val="0051A0"/>
                </a:solidFill>
                <a:latin typeface="Trebuchet MS"/>
                <a:ea typeface="+mj-ea"/>
                <a:cs typeface="+mj-cs"/>
              </a:rPr>
              <a:t> </a:t>
            </a:r>
            <a:r>
              <a:rPr lang="el-GR" sz="2400" b="1" dirty="0">
                <a:solidFill>
                  <a:srgbClr val="0051A0"/>
                </a:solidFill>
                <a:latin typeface="Trebuchet MS"/>
                <a:ea typeface="+mj-ea"/>
                <a:cs typeface="+mj-cs"/>
              </a:rPr>
              <a:t>συνεχίζεται…</a:t>
            </a:r>
          </a:p>
        </p:txBody>
      </p:sp>
    </p:spTree>
    <p:extLst>
      <p:ext uri="{BB962C8B-B14F-4D97-AF65-F5344CB8AC3E}">
        <p14:creationId xmlns:p14="http://schemas.microsoft.com/office/powerpoint/2010/main" val="879984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>
            <a:extLst>
              <a:ext uri="{FF2B5EF4-FFF2-40B4-BE49-F238E27FC236}">
                <a16:creationId xmlns:a16="http://schemas.microsoft.com/office/drawing/2014/main" id="{8718C5AB-9E50-4C25-BD4F-514CFEEE02C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85511" y="0"/>
            <a:ext cx="12363022" cy="69541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373" y="-91440"/>
            <a:ext cx="11664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0051A0"/>
                </a:solidFill>
                <a:latin typeface="Trebuchet MS"/>
                <a:ea typeface="+mj-ea"/>
                <a:cs typeface="+mj-cs"/>
              </a:rPr>
              <a:t>Η ΕΥΔΑΠ έχει αναλάβει τη διερεύνηση εναλλακτικών λύσεων για το Δημόσιο </a:t>
            </a:r>
            <a:endParaRPr lang="en-US" sz="2400" b="1" dirty="0">
              <a:solidFill>
                <a:srgbClr val="0051A0"/>
              </a:solidFill>
              <a:latin typeface="Trebuchet MS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80148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12CF14-4F9F-F8BB-C9BE-C6C019B664E8}"/>
              </a:ext>
            </a:extLst>
          </p:cNvPr>
          <p:cNvSpPr txBox="1"/>
          <p:nvPr/>
        </p:nvSpPr>
        <p:spPr>
          <a:xfrm>
            <a:off x="765877" y="244097"/>
            <a:ext cx="11130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0051A0"/>
                </a:solidFill>
                <a:latin typeface="Trebuchet MS"/>
                <a:ea typeface="+mj-ea"/>
                <a:cs typeface="+mj-cs"/>
              </a:rPr>
              <a:t>…ενώ επενδύει ταυτόχρονα σε έργα μείωσης των απωλειών…</a:t>
            </a:r>
            <a:endParaRPr lang="en-US" sz="2400" b="1" dirty="0">
              <a:solidFill>
                <a:srgbClr val="0051A0"/>
              </a:solidFill>
              <a:latin typeface="Trebuchet MS"/>
              <a:ea typeface="+mj-ea"/>
              <a:cs typeface="+mj-cs"/>
            </a:endParaRPr>
          </a:p>
        </p:txBody>
      </p:sp>
      <p:grpSp>
        <p:nvGrpSpPr>
          <p:cNvPr id="5" name="object 15">
            <a:extLst>
              <a:ext uri="{FF2B5EF4-FFF2-40B4-BE49-F238E27FC236}">
                <a16:creationId xmlns:a16="http://schemas.microsoft.com/office/drawing/2014/main" id="{02460314-2FAE-2DC8-6772-FE86FA5D0673}"/>
              </a:ext>
            </a:extLst>
          </p:cNvPr>
          <p:cNvGrpSpPr/>
          <p:nvPr/>
        </p:nvGrpSpPr>
        <p:grpSpPr>
          <a:xfrm>
            <a:off x="146399" y="189883"/>
            <a:ext cx="325120" cy="376555"/>
            <a:chOff x="360004" y="89785"/>
            <a:chExt cx="325120" cy="376555"/>
          </a:xfrm>
        </p:grpSpPr>
        <p:sp>
          <p:nvSpPr>
            <p:cNvPr id="6" name="object 16">
              <a:extLst>
                <a:ext uri="{FF2B5EF4-FFF2-40B4-BE49-F238E27FC236}">
                  <a16:creationId xmlns:a16="http://schemas.microsoft.com/office/drawing/2014/main" id="{B10DF4F8-ED31-425D-A6A8-925B13040DFE}"/>
                </a:ext>
              </a:extLst>
            </p:cNvPr>
            <p:cNvSpPr/>
            <p:nvPr/>
          </p:nvSpPr>
          <p:spPr>
            <a:xfrm>
              <a:off x="360004" y="89785"/>
              <a:ext cx="325120" cy="376555"/>
            </a:xfrm>
            <a:custGeom>
              <a:avLst/>
              <a:gdLst/>
              <a:ahLst/>
              <a:cxnLst/>
              <a:rect l="l" t="t" r="r" b="b"/>
              <a:pathLst>
                <a:path w="325120" h="376555">
                  <a:moveTo>
                    <a:pt x="162433" y="0"/>
                  </a:moveTo>
                  <a:lnTo>
                    <a:pt x="47434" y="110058"/>
                  </a:lnTo>
                  <a:lnTo>
                    <a:pt x="12244" y="160440"/>
                  </a:lnTo>
                  <a:lnTo>
                    <a:pt x="0" y="220129"/>
                  </a:lnTo>
                  <a:lnTo>
                    <a:pt x="3109" y="250799"/>
                  </a:lnTo>
                  <a:lnTo>
                    <a:pt x="27115" y="306509"/>
                  </a:lnTo>
                  <a:lnTo>
                    <a:pt x="56129" y="337929"/>
                  </a:lnTo>
                  <a:lnTo>
                    <a:pt x="100701" y="365117"/>
                  </a:lnTo>
                  <a:lnTo>
                    <a:pt x="138397" y="375081"/>
                  </a:lnTo>
                  <a:lnTo>
                    <a:pt x="159664" y="376427"/>
                  </a:lnTo>
                  <a:lnTo>
                    <a:pt x="170635" y="376072"/>
                  </a:lnTo>
                  <a:lnTo>
                    <a:pt x="222462" y="364729"/>
                  </a:lnTo>
                  <a:lnTo>
                    <a:pt x="260719" y="344141"/>
                  </a:lnTo>
                  <a:lnTo>
                    <a:pt x="297744" y="306504"/>
                  </a:lnTo>
                  <a:lnTo>
                    <a:pt x="321754" y="250798"/>
                  </a:lnTo>
                  <a:lnTo>
                    <a:pt x="324866" y="220129"/>
                  </a:lnTo>
                  <a:lnTo>
                    <a:pt x="321754" y="189459"/>
                  </a:lnTo>
                  <a:lnTo>
                    <a:pt x="312615" y="160440"/>
                  </a:lnTo>
                  <a:lnTo>
                    <a:pt x="297739" y="133748"/>
                  </a:lnTo>
                  <a:lnTo>
                    <a:pt x="277418" y="110058"/>
                  </a:lnTo>
                  <a:lnTo>
                    <a:pt x="162433" y="0"/>
                  </a:lnTo>
                  <a:close/>
                </a:path>
              </a:pathLst>
            </a:custGeom>
            <a:solidFill>
              <a:srgbClr val="71CB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17">
              <a:extLst>
                <a:ext uri="{FF2B5EF4-FFF2-40B4-BE49-F238E27FC236}">
                  <a16:creationId xmlns:a16="http://schemas.microsoft.com/office/drawing/2014/main" id="{48FCF3FB-CD29-079F-7144-7353A5FBBE17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8299" y="212419"/>
              <a:ext cx="161938" cy="155061"/>
            </a:xfrm>
            <a:prstGeom prst="rect">
              <a:avLst/>
            </a:prstGeom>
          </p:spPr>
        </p:pic>
      </p:grpSp>
      <p:grpSp>
        <p:nvGrpSpPr>
          <p:cNvPr id="10" name="object 3">
            <a:extLst>
              <a:ext uri="{FF2B5EF4-FFF2-40B4-BE49-F238E27FC236}">
                <a16:creationId xmlns:a16="http://schemas.microsoft.com/office/drawing/2014/main" id="{28E0A189-E73F-B48E-4E69-0F91EDEF43DC}"/>
              </a:ext>
            </a:extLst>
          </p:cNvPr>
          <p:cNvGrpSpPr/>
          <p:nvPr/>
        </p:nvGrpSpPr>
        <p:grpSpPr>
          <a:xfrm>
            <a:off x="46515" y="5582076"/>
            <a:ext cx="1066801" cy="1299520"/>
            <a:chOff x="-1739" y="5783952"/>
            <a:chExt cx="1288415" cy="1778000"/>
          </a:xfrm>
        </p:grpSpPr>
        <p:sp>
          <p:nvSpPr>
            <p:cNvPr id="11" name="object 4">
              <a:extLst>
                <a:ext uri="{FF2B5EF4-FFF2-40B4-BE49-F238E27FC236}">
                  <a16:creationId xmlns:a16="http://schemas.microsoft.com/office/drawing/2014/main" id="{9E82B978-6EE7-574B-23CE-DFF02B826643}"/>
                </a:ext>
              </a:extLst>
            </p:cNvPr>
            <p:cNvSpPr/>
            <p:nvPr/>
          </p:nvSpPr>
          <p:spPr>
            <a:xfrm>
              <a:off x="0" y="5785692"/>
              <a:ext cx="1285240" cy="1774825"/>
            </a:xfrm>
            <a:custGeom>
              <a:avLst/>
              <a:gdLst/>
              <a:ahLst/>
              <a:cxnLst/>
              <a:rect l="l" t="t" r="r" b="b"/>
              <a:pathLst>
                <a:path w="1285240" h="1774825">
                  <a:moveTo>
                    <a:pt x="0" y="0"/>
                  </a:moveTo>
                  <a:lnTo>
                    <a:pt x="32293" y="74646"/>
                  </a:lnTo>
                  <a:lnTo>
                    <a:pt x="50701" y="115691"/>
                  </a:lnTo>
                  <a:lnTo>
                    <a:pt x="69486" y="156562"/>
                  </a:lnTo>
                  <a:lnTo>
                    <a:pt x="88644" y="197258"/>
                  </a:lnTo>
                  <a:lnTo>
                    <a:pt x="108176" y="237775"/>
                  </a:lnTo>
                  <a:lnTo>
                    <a:pt x="128079" y="278111"/>
                  </a:lnTo>
                  <a:lnTo>
                    <a:pt x="148352" y="318263"/>
                  </a:lnTo>
                  <a:lnTo>
                    <a:pt x="168995" y="358228"/>
                  </a:lnTo>
                  <a:lnTo>
                    <a:pt x="190004" y="398004"/>
                  </a:lnTo>
                  <a:lnTo>
                    <a:pt x="211380" y="437587"/>
                  </a:lnTo>
                  <a:lnTo>
                    <a:pt x="233121" y="476975"/>
                  </a:lnTo>
                  <a:lnTo>
                    <a:pt x="255226" y="516165"/>
                  </a:lnTo>
                  <a:lnTo>
                    <a:pt x="277692" y="555154"/>
                  </a:lnTo>
                  <a:lnTo>
                    <a:pt x="300520" y="593940"/>
                  </a:lnTo>
                  <a:lnTo>
                    <a:pt x="323706" y="632520"/>
                  </a:lnTo>
                  <a:lnTo>
                    <a:pt x="347251" y="670890"/>
                  </a:lnTo>
                  <a:lnTo>
                    <a:pt x="371153" y="709049"/>
                  </a:lnTo>
                  <a:lnTo>
                    <a:pt x="395409" y="746993"/>
                  </a:lnTo>
                  <a:lnTo>
                    <a:pt x="420020" y="784719"/>
                  </a:lnTo>
                  <a:lnTo>
                    <a:pt x="444984" y="822226"/>
                  </a:lnTo>
                  <a:lnTo>
                    <a:pt x="470298" y="859509"/>
                  </a:lnTo>
                  <a:lnTo>
                    <a:pt x="495963" y="896567"/>
                  </a:lnTo>
                  <a:lnTo>
                    <a:pt x="521976" y="933396"/>
                  </a:lnTo>
                  <a:lnTo>
                    <a:pt x="548337" y="969993"/>
                  </a:lnTo>
                  <a:lnTo>
                    <a:pt x="575043" y="1006357"/>
                  </a:lnTo>
                  <a:lnTo>
                    <a:pt x="602093" y="1042484"/>
                  </a:lnTo>
                  <a:lnTo>
                    <a:pt x="629487" y="1078371"/>
                  </a:lnTo>
                  <a:lnTo>
                    <a:pt x="657223" y="1114015"/>
                  </a:lnTo>
                  <a:lnTo>
                    <a:pt x="685299" y="1149415"/>
                  </a:lnTo>
                  <a:lnTo>
                    <a:pt x="713714" y="1184566"/>
                  </a:lnTo>
                  <a:lnTo>
                    <a:pt x="742467" y="1219467"/>
                  </a:lnTo>
                  <a:lnTo>
                    <a:pt x="771556" y="1254114"/>
                  </a:lnTo>
                  <a:lnTo>
                    <a:pt x="800980" y="1288504"/>
                  </a:lnTo>
                  <a:lnTo>
                    <a:pt x="830738" y="1322636"/>
                  </a:lnTo>
                  <a:lnTo>
                    <a:pt x="860828" y="1356505"/>
                  </a:lnTo>
                  <a:lnTo>
                    <a:pt x="891249" y="1390110"/>
                  </a:lnTo>
                  <a:lnTo>
                    <a:pt x="922000" y="1423447"/>
                  </a:lnTo>
                  <a:lnTo>
                    <a:pt x="953078" y="1456514"/>
                  </a:lnTo>
                  <a:lnTo>
                    <a:pt x="984484" y="1489308"/>
                  </a:lnTo>
                  <a:lnTo>
                    <a:pt x="1016215" y="1521826"/>
                  </a:lnTo>
                  <a:lnTo>
                    <a:pt x="1048270" y="1554066"/>
                  </a:lnTo>
                  <a:lnTo>
                    <a:pt x="1080648" y="1586024"/>
                  </a:lnTo>
                  <a:lnTo>
                    <a:pt x="1113348" y="1617698"/>
                  </a:lnTo>
                  <a:lnTo>
                    <a:pt x="1146367" y="1649085"/>
                  </a:lnTo>
                  <a:lnTo>
                    <a:pt x="1179706" y="1680182"/>
                  </a:lnTo>
                  <a:lnTo>
                    <a:pt x="1213361" y="1710987"/>
                  </a:lnTo>
                  <a:lnTo>
                    <a:pt x="1247333" y="1741496"/>
                  </a:lnTo>
                  <a:lnTo>
                    <a:pt x="1281619" y="1771708"/>
                  </a:lnTo>
                  <a:lnTo>
                    <a:pt x="1284632" y="1774312"/>
                  </a:lnTo>
                </a:path>
              </a:pathLst>
            </a:custGeom>
            <a:ln w="3479">
              <a:solidFill>
                <a:srgbClr val="71CBF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5">
              <a:extLst>
                <a:ext uri="{FF2B5EF4-FFF2-40B4-BE49-F238E27FC236}">
                  <a16:creationId xmlns:a16="http://schemas.microsoft.com/office/drawing/2014/main" id="{D830302B-9259-27EA-8873-0202FA099D35}"/>
                </a:ext>
              </a:extLst>
            </p:cNvPr>
            <p:cNvSpPr/>
            <p:nvPr/>
          </p:nvSpPr>
          <p:spPr>
            <a:xfrm>
              <a:off x="247808" y="6427383"/>
              <a:ext cx="401955" cy="465455"/>
            </a:xfrm>
            <a:custGeom>
              <a:avLst/>
              <a:gdLst/>
              <a:ahLst/>
              <a:cxnLst/>
              <a:rect l="l" t="t" r="r" b="b"/>
              <a:pathLst>
                <a:path w="401955" h="465454">
                  <a:moveTo>
                    <a:pt x="200761" y="0"/>
                  </a:moveTo>
                  <a:lnTo>
                    <a:pt x="58635" y="136042"/>
                  </a:lnTo>
                  <a:lnTo>
                    <a:pt x="33518" y="165314"/>
                  </a:lnTo>
                  <a:lnTo>
                    <a:pt x="3843" y="234163"/>
                  </a:lnTo>
                  <a:lnTo>
                    <a:pt x="0" y="272072"/>
                  </a:lnTo>
                  <a:lnTo>
                    <a:pt x="3843" y="309980"/>
                  </a:lnTo>
                  <a:lnTo>
                    <a:pt x="33518" y="378835"/>
                  </a:lnTo>
                  <a:lnTo>
                    <a:pt x="58635" y="408114"/>
                  </a:lnTo>
                  <a:lnTo>
                    <a:pt x="92713" y="434269"/>
                  </a:lnTo>
                  <a:lnTo>
                    <a:pt x="146584" y="458811"/>
                  </a:lnTo>
                  <a:lnTo>
                    <a:pt x="197332" y="465239"/>
                  </a:lnTo>
                  <a:lnTo>
                    <a:pt x="210896" y="464801"/>
                  </a:lnTo>
                  <a:lnTo>
                    <a:pt x="248881" y="458584"/>
                  </a:lnTo>
                  <a:lnTo>
                    <a:pt x="299494" y="439631"/>
                  </a:lnTo>
                  <a:lnTo>
                    <a:pt x="342887" y="408101"/>
                  </a:lnTo>
                  <a:lnTo>
                    <a:pt x="367999" y="378830"/>
                  </a:lnTo>
                  <a:lnTo>
                    <a:pt x="397678" y="309980"/>
                  </a:lnTo>
                  <a:lnTo>
                    <a:pt x="401523" y="272072"/>
                  </a:lnTo>
                  <a:lnTo>
                    <a:pt x="397678" y="234168"/>
                  </a:lnTo>
                  <a:lnTo>
                    <a:pt x="386383" y="198304"/>
                  </a:lnTo>
                  <a:lnTo>
                    <a:pt x="367999" y="165315"/>
                  </a:lnTo>
                  <a:lnTo>
                    <a:pt x="342887" y="136042"/>
                  </a:lnTo>
                  <a:lnTo>
                    <a:pt x="200761" y="0"/>
                  </a:lnTo>
                  <a:close/>
                </a:path>
              </a:pathLst>
            </a:custGeom>
            <a:solidFill>
              <a:srgbClr val="71CB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Rectangle 5">
            <a:extLst>
              <a:ext uri="{FF2B5EF4-FFF2-40B4-BE49-F238E27FC236}">
                <a16:creationId xmlns:a16="http://schemas.microsoft.com/office/drawing/2014/main" id="{BF4DB3F6-F5EF-C945-7BC5-4095D87CA984}"/>
              </a:ext>
            </a:extLst>
          </p:cNvPr>
          <p:cNvSpPr/>
          <p:nvPr/>
        </p:nvSpPr>
        <p:spPr>
          <a:xfrm>
            <a:off x="765877" y="2796090"/>
            <a:ext cx="10461755" cy="2973863"/>
          </a:xfrm>
          <a:prstGeom prst="rect">
            <a:avLst/>
          </a:prstGeom>
          <a:solidFill>
            <a:schemeClr val="accent1">
              <a:lumMod val="60000"/>
              <a:lumOff val="40000"/>
              <a:alpha val="650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sz="1632"/>
          </a:p>
        </p:txBody>
      </p:sp>
      <p:sp>
        <p:nvSpPr>
          <p:cNvPr id="22" name="Rectangle 1">
            <a:extLst>
              <a:ext uri="{FF2B5EF4-FFF2-40B4-BE49-F238E27FC236}">
                <a16:creationId xmlns:a16="http://schemas.microsoft.com/office/drawing/2014/main" id="{996B576E-ED7B-0DB5-AF74-EF5A380C0FF4}"/>
              </a:ext>
            </a:extLst>
          </p:cNvPr>
          <p:cNvSpPr/>
          <p:nvPr/>
        </p:nvSpPr>
        <p:spPr>
          <a:xfrm>
            <a:off x="765878" y="1426749"/>
            <a:ext cx="10461754" cy="1234561"/>
          </a:xfrm>
          <a:prstGeom prst="rect">
            <a:avLst/>
          </a:prstGeom>
          <a:solidFill>
            <a:schemeClr val="accent1">
              <a:lumMod val="75000"/>
              <a:alpha val="650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sz="1632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6CAED20-8A53-66C4-84A9-885D04449AE2}"/>
              </a:ext>
            </a:extLst>
          </p:cNvPr>
          <p:cNvSpPr txBox="1"/>
          <p:nvPr/>
        </p:nvSpPr>
        <p:spPr>
          <a:xfrm>
            <a:off x="1112127" y="2186854"/>
            <a:ext cx="5122070" cy="48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70" dirty="0">
                <a:solidFill>
                  <a:srgbClr val="000000"/>
                </a:solidFill>
                <a:latin typeface="Trebuchet MS" panose="020B0703020202090204" pitchFamily="34" charset="0"/>
                <a:ea typeface="Calibri" panose="020F0502020204030204" pitchFamily="34" charset="0"/>
              </a:rPr>
              <a:t>Μαζικές αντικαταστάσεις πεπαλαιωμένων υδρομετρητών και προμήθεια και εγκατάσταση έξυπνων μετρητών</a:t>
            </a:r>
            <a:endParaRPr lang="en-GR" sz="1270" i="1" dirty="0">
              <a:solidFill>
                <a:srgbClr val="FF0000"/>
              </a:solidFill>
              <a:latin typeface="Trebuchet MS" panose="020B070302020209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5059CB3-FA5B-14AC-8CCF-EE43C0D72B5A}"/>
              </a:ext>
            </a:extLst>
          </p:cNvPr>
          <p:cNvSpPr txBox="1"/>
          <p:nvPr/>
        </p:nvSpPr>
        <p:spPr>
          <a:xfrm>
            <a:off x="6872766" y="2211383"/>
            <a:ext cx="1323045" cy="287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270" dirty="0">
                <a:latin typeface="Trebuchet MS" panose="020B0703020202090204" pitchFamily="34" charset="0"/>
                <a:ea typeface="Calibri" panose="020F0502020204030204" pitchFamily="34" charset="0"/>
              </a:rPr>
              <a:t>122.679.340 € </a:t>
            </a:r>
            <a:endParaRPr lang="en-GR" sz="1270" dirty="0">
              <a:latin typeface="Trebuchet MS" panose="020B070302020209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BD0FCC-7563-451D-D2EF-27F5B3E827CD}"/>
              </a:ext>
            </a:extLst>
          </p:cNvPr>
          <p:cNvSpPr txBox="1"/>
          <p:nvPr/>
        </p:nvSpPr>
        <p:spPr>
          <a:xfrm>
            <a:off x="6627729" y="1008111"/>
            <a:ext cx="1587974" cy="4271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1088" b="1" dirty="0">
                <a:latin typeface="Century Gothic" panose="020B0502020202020204" pitchFamily="34" charset="0"/>
                <a:ea typeface="Calibri" panose="020F0502020204030204" pitchFamily="34" charset="0"/>
              </a:rPr>
              <a:t>Προϋπολογισμός </a:t>
            </a:r>
          </a:p>
          <a:p>
            <a:pPr algn="ctr"/>
            <a:r>
              <a:rPr lang="el-GR" sz="1088" b="1" dirty="0">
                <a:latin typeface="Century Gothic" panose="020B0502020202020204" pitchFamily="34" charset="0"/>
                <a:ea typeface="Calibri" panose="020F0502020204030204" pitchFamily="34" charset="0"/>
              </a:rPr>
              <a:t>(σε χιλ.)</a:t>
            </a:r>
            <a:endParaRPr lang="en-GR" sz="1088" b="1" dirty="0">
              <a:latin typeface="Century Gothic" panose="020B0502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89BA864-B620-7599-018F-6B0A74546F22}"/>
              </a:ext>
            </a:extLst>
          </p:cNvPr>
          <p:cNvSpPr txBox="1"/>
          <p:nvPr/>
        </p:nvSpPr>
        <p:spPr>
          <a:xfrm>
            <a:off x="8862458" y="1008117"/>
            <a:ext cx="1587974" cy="259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1088" b="1" dirty="0">
                <a:latin typeface="Century Gothic" panose="020B0502020202020204" pitchFamily="34" charset="0"/>
                <a:ea typeface="Calibri" panose="020F0502020204030204" pitchFamily="34" charset="0"/>
              </a:rPr>
              <a:t>Διάρκεια</a:t>
            </a:r>
            <a:endParaRPr lang="en-GR" sz="1088" b="1" dirty="0">
              <a:latin typeface="Century Gothic" panose="020B0502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8CC9567-14CE-68B2-18D9-C1765E429666}"/>
              </a:ext>
            </a:extLst>
          </p:cNvPr>
          <p:cNvSpPr txBox="1"/>
          <p:nvPr/>
        </p:nvSpPr>
        <p:spPr>
          <a:xfrm>
            <a:off x="9109939" y="2211382"/>
            <a:ext cx="1621766" cy="287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270" dirty="0">
                <a:latin typeface="Trebuchet MS" panose="020B0703020202090204" pitchFamily="34" charset="0"/>
                <a:ea typeface="Calibri" panose="020F0502020204030204" pitchFamily="34" charset="0"/>
              </a:rPr>
              <a:t>Έως Δεκ. 2029</a:t>
            </a:r>
            <a:endParaRPr lang="en-GR" sz="1270" dirty="0">
              <a:latin typeface="Trebuchet MS" panose="020B070302020209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80E6325-E9FB-3B40-CD2B-F1C60DD5632B}"/>
              </a:ext>
            </a:extLst>
          </p:cNvPr>
          <p:cNvSpPr txBox="1"/>
          <p:nvPr/>
        </p:nvSpPr>
        <p:spPr>
          <a:xfrm>
            <a:off x="1112127" y="1578867"/>
            <a:ext cx="5215479" cy="48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270" dirty="0">
                <a:latin typeface="Trebuchet MS" panose="020B0703020202090204" pitchFamily="34" charset="0"/>
                <a:ea typeface="Calibri" panose="020F0502020204030204" pitchFamily="34" charset="0"/>
              </a:rPr>
              <a:t>Έργα για τη βελτιστοποίηση της λειτουργίας του δικτύου ύδρευσης με στόχο τη μείωση των διαρροών</a:t>
            </a:r>
            <a:endParaRPr lang="en-GR" sz="1270" dirty="0">
              <a:latin typeface="Trebuchet MS" panose="020B070302020209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5729826-DE1C-F4E9-2A03-AF248AB19FA1}"/>
              </a:ext>
            </a:extLst>
          </p:cNvPr>
          <p:cNvSpPr txBox="1"/>
          <p:nvPr/>
        </p:nvSpPr>
        <p:spPr>
          <a:xfrm>
            <a:off x="6892658" y="1633445"/>
            <a:ext cx="1323045" cy="287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270" dirty="0">
                <a:latin typeface="Trebuchet MS" panose="020B0703020202090204" pitchFamily="34" charset="0"/>
                <a:ea typeface="Calibri" panose="020F0502020204030204" pitchFamily="34" charset="0"/>
              </a:rPr>
              <a:t>169.852.460 €</a:t>
            </a:r>
            <a:r>
              <a:rPr lang="en-GR" sz="1270" dirty="0">
                <a:latin typeface="Trebuchet MS" panose="020B0703020202090204" pitchFamily="34" charset="0"/>
              </a:rPr>
              <a:t>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DD0C379-E1BB-51CE-DA76-13C7329D48F5}"/>
              </a:ext>
            </a:extLst>
          </p:cNvPr>
          <p:cNvSpPr txBox="1"/>
          <p:nvPr/>
        </p:nvSpPr>
        <p:spPr>
          <a:xfrm>
            <a:off x="8842068" y="1584020"/>
            <a:ext cx="1811075" cy="287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1270" dirty="0">
                <a:latin typeface="Trebuchet MS" panose="020B0703020202090204" pitchFamily="34" charset="0"/>
                <a:ea typeface="Calibri" panose="020F0502020204030204" pitchFamily="34" charset="0"/>
              </a:rPr>
              <a:t>Έως Δεκ. 2029</a:t>
            </a:r>
            <a:endParaRPr lang="en-GR" sz="1270" dirty="0">
              <a:latin typeface="Trebuchet MS" panose="020B0703020202090204" pitchFamily="34" charset="0"/>
            </a:endParaRPr>
          </a:p>
        </p:txBody>
      </p:sp>
      <p:cxnSp>
        <p:nvCxnSpPr>
          <p:cNvPr id="31" name="Straight Connector 45">
            <a:extLst>
              <a:ext uri="{FF2B5EF4-FFF2-40B4-BE49-F238E27FC236}">
                <a16:creationId xmlns:a16="http://schemas.microsoft.com/office/drawing/2014/main" id="{63B12405-5BED-7FBA-613B-7045947E1B8F}"/>
              </a:ext>
            </a:extLst>
          </p:cNvPr>
          <p:cNvCxnSpPr>
            <a:cxnSpLocks/>
          </p:cNvCxnSpPr>
          <p:nvPr/>
        </p:nvCxnSpPr>
        <p:spPr>
          <a:xfrm>
            <a:off x="6861214" y="5847438"/>
            <a:ext cx="151502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122D18BF-44A4-4DC3-838A-7CEC5C801C1A}"/>
              </a:ext>
            </a:extLst>
          </p:cNvPr>
          <p:cNvSpPr txBox="1"/>
          <p:nvPr/>
        </p:nvSpPr>
        <p:spPr>
          <a:xfrm>
            <a:off x="6835715" y="5863624"/>
            <a:ext cx="1678723" cy="315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451" b="1" dirty="0">
                <a:latin typeface="Century Gothic" panose="020B0502020202020204" pitchFamily="34" charset="0"/>
                <a:ea typeface="Calibri" panose="020F0502020204030204" pitchFamily="34" charset="0"/>
              </a:rPr>
              <a:t>398.796.476 € </a:t>
            </a:r>
            <a:endParaRPr lang="en-GR" sz="1451" b="1" dirty="0">
              <a:latin typeface="Century Gothic" panose="020B0502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12FA7AE-831A-E06D-1741-F5E2ED8F2E85}"/>
              </a:ext>
            </a:extLst>
          </p:cNvPr>
          <p:cNvSpPr txBox="1"/>
          <p:nvPr/>
        </p:nvSpPr>
        <p:spPr>
          <a:xfrm>
            <a:off x="1112128" y="2901089"/>
            <a:ext cx="5242684" cy="48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270" dirty="0">
                <a:latin typeface="Trebuchet MS" panose="020B0703020202090204" pitchFamily="34" charset="0"/>
                <a:ea typeface="Calibri" panose="020F0502020204030204" pitchFamily="34" charset="0"/>
              </a:rPr>
              <a:t>Ολοκλήρωση Επεμβάσεων στη Διώρυγα Θηβών του Υδραγωγείου Μόρνου</a:t>
            </a:r>
            <a:endParaRPr lang="en-GR" sz="1270" dirty="0">
              <a:latin typeface="Trebuchet MS" panose="020B070302020209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17C0675-3383-0B00-3E2D-5CE298B04F5A}"/>
              </a:ext>
            </a:extLst>
          </p:cNvPr>
          <p:cNvSpPr txBox="1"/>
          <p:nvPr/>
        </p:nvSpPr>
        <p:spPr>
          <a:xfrm>
            <a:off x="7000101" y="2939124"/>
            <a:ext cx="1195709" cy="287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270" dirty="0">
                <a:latin typeface="Trebuchet MS" panose="020B0703020202090204" pitchFamily="34" charset="0"/>
                <a:ea typeface="Calibri" panose="020F0502020204030204" pitchFamily="34" charset="0"/>
              </a:rPr>
              <a:t>54.586.000 € </a:t>
            </a:r>
            <a:endParaRPr lang="en-GR" sz="1270" dirty="0">
              <a:latin typeface="Trebuchet MS" panose="020B070302020209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68F517A-0B10-7AA5-C826-375530D107E7}"/>
              </a:ext>
            </a:extLst>
          </p:cNvPr>
          <p:cNvSpPr txBox="1"/>
          <p:nvPr/>
        </p:nvSpPr>
        <p:spPr>
          <a:xfrm>
            <a:off x="8826868" y="2901089"/>
            <a:ext cx="1811075" cy="287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1270" dirty="0">
                <a:latin typeface="Trebuchet MS" panose="020B0703020202090204" pitchFamily="34" charset="0"/>
                <a:ea typeface="Calibri" panose="020F0502020204030204" pitchFamily="34" charset="0"/>
              </a:rPr>
              <a:t>Έως Δεκ. 2028</a:t>
            </a:r>
            <a:endParaRPr lang="en-GR" sz="1270" dirty="0">
              <a:latin typeface="Trebuchet MS" panose="020B070302020209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0C44EE8-D64C-81B5-0AAA-003EA473689A}"/>
              </a:ext>
            </a:extLst>
          </p:cNvPr>
          <p:cNvSpPr txBox="1"/>
          <p:nvPr/>
        </p:nvSpPr>
        <p:spPr>
          <a:xfrm>
            <a:off x="1112127" y="3544864"/>
            <a:ext cx="5515602" cy="48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70" dirty="0">
                <a:latin typeface="Trebuchet MS" panose="020B0703020202090204" pitchFamily="34" charset="0"/>
                <a:ea typeface="Calibri" panose="020F0502020204030204" pitchFamily="34" charset="0"/>
              </a:rPr>
              <a:t>Αποκατάσταση της αμφίδρομης λειτουργίας του κλειστού Ενωτικού Υδραγωγείου Μόρνου-Μαραθώνα, Τμήμα Κλειδί - </a:t>
            </a:r>
            <a:r>
              <a:rPr lang="el-GR" sz="1270" dirty="0" err="1">
                <a:latin typeface="Trebuchet MS" panose="020B0703020202090204" pitchFamily="34" charset="0"/>
                <a:ea typeface="Calibri" panose="020F0502020204030204" pitchFamily="34" charset="0"/>
              </a:rPr>
              <a:t>Δαφνούλα</a:t>
            </a:r>
            <a:r>
              <a:rPr lang="el-GR" sz="1270" dirty="0">
                <a:latin typeface="Trebuchet MS" panose="020B0703020202090204" pitchFamily="34" charset="0"/>
                <a:ea typeface="Calibri" panose="020F0502020204030204" pitchFamily="34" charset="0"/>
              </a:rPr>
              <a:t> (Φ1800)</a:t>
            </a:r>
            <a:endParaRPr lang="en-GR" sz="1270" i="1" dirty="0">
              <a:latin typeface="Trebuchet MS" panose="020B070302020209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F84A0C9-A167-F96E-DBD9-D2CA3688DF82}"/>
              </a:ext>
            </a:extLst>
          </p:cNvPr>
          <p:cNvSpPr txBox="1"/>
          <p:nvPr/>
        </p:nvSpPr>
        <p:spPr>
          <a:xfrm>
            <a:off x="7000101" y="3643210"/>
            <a:ext cx="1215601" cy="287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270" dirty="0">
                <a:latin typeface="Trebuchet MS" panose="020B0703020202090204" pitchFamily="34" charset="0"/>
                <a:ea typeface="Calibri" panose="020F0502020204030204" pitchFamily="34" charset="0"/>
              </a:rPr>
              <a:t>18.068.148 € </a:t>
            </a:r>
            <a:endParaRPr lang="en-GR" sz="1270" dirty="0">
              <a:latin typeface="Trebuchet MS" panose="020B070302020209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E3CC958-1023-8E18-7C3A-3822EA6D21DF}"/>
              </a:ext>
            </a:extLst>
          </p:cNvPr>
          <p:cNvSpPr txBox="1"/>
          <p:nvPr/>
        </p:nvSpPr>
        <p:spPr>
          <a:xfrm>
            <a:off x="9109939" y="3570986"/>
            <a:ext cx="1576366" cy="287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270" dirty="0">
                <a:latin typeface="Trebuchet MS" panose="020B0703020202090204" pitchFamily="34" charset="0"/>
                <a:ea typeface="Calibri" panose="020F0502020204030204" pitchFamily="34" charset="0"/>
              </a:rPr>
              <a:t>Έως  Ιαν. 2028</a:t>
            </a:r>
            <a:endParaRPr lang="en-GR" sz="1270" dirty="0">
              <a:latin typeface="Trebuchet MS" panose="020B070302020209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7CA24B4-9139-AB7E-3E06-FB76667F7469}"/>
              </a:ext>
            </a:extLst>
          </p:cNvPr>
          <p:cNvSpPr txBox="1"/>
          <p:nvPr/>
        </p:nvSpPr>
        <p:spPr>
          <a:xfrm>
            <a:off x="1131586" y="4311076"/>
            <a:ext cx="5515602" cy="678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270" dirty="0">
                <a:latin typeface="Trebuchet MS" panose="020B0703020202090204" pitchFamily="34" charset="0"/>
              </a:rPr>
              <a:t>Εργασίες συντήρησης, Αποκατάστασης Τοπικών Βλαβών και Μέτρων Ασφαλείας σε όλες τις Εγκαταστάσεις του Εξωτερικού </a:t>
            </a:r>
            <a:r>
              <a:rPr lang="el-GR" sz="1270" dirty="0" err="1">
                <a:latin typeface="Trebuchet MS" panose="020B0703020202090204" pitchFamily="34" charset="0"/>
              </a:rPr>
              <a:t>Υδροδοτικού</a:t>
            </a:r>
            <a:r>
              <a:rPr lang="el-GR" sz="1270" dirty="0">
                <a:latin typeface="Trebuchet MS" panose="020B0703020202090204" pitchFamily="34" charset="0"/>
              </a:rPr>
              <a:t> Συστήματος (ΕΥΣ)</a:t>
            </a:r>
            <a:endParaRPr lang="en-GR" sz="1270" dirty="0">
              <a:latin typeface="Trebuchet MS" panose="020B070302020209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3B9A24C-4F6F-C5C0-FF9F-28A6CB529D1D}"/>
              </a:ext>
            </a:extLst>
          </p:cNvPr>
          <p:cNvSpPr txBox="1"/>
          <p:nvPr/>
        </p:nvSpPr>
        <p:spPr>
          <a:xfrm>
            <a:off x="7096783" y="4382775"/>
            <a:ext cx="1082348" cy="287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70" dirty="0">
                <a:latin typeface="Trebuchet MS" panose="020B0703020202090204" pitchFamily="34" charset="0"/>
                <a:ea typeface="Calibri" panose="020F0502020204030204" pitchFamily="34" charset="0"/>
              </a:rPr>
              <a:t>9.680.128 € </a:t>
            </a:r>
            <a:endParaRPr lang="en-GR" sz="1270" dirty="0">
              <a:latin typeface="Trebuchet MS" panose="020B070302020209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C65AC89-8200-20AF-54E6-6089D92E8100}"/>
              </a:ext>
            </a:extLst>
          </p:cNvPr>
          <p:cNvSpPr txBox="1"/>
          <p:nvPr/>
        </p:nvSpPr>
        <p:spPr>
          <a:xfrm>
            <a:off x="9073715" y="4317776"/>
            <a:ext cx="1385839" cy="286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544"/>
              </a:spcAft>
            </a:pPr>
            <a:r>
              <a:rPr lang="el-GR" sz="1270" dirty="0">
                <a:latin typeface="Trebuchet MS" panose="020B070302020209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Έως Δεκ. 2025</a:t>
            </a:r>
            <a:endParaRPr lang="en-GR" sz="1088" dirty="0">
              <a:latin typeface="Trebuchet MS" panose="020B070302020209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5BB6CB1-F0E2-6E61-B379-C581824572A5}"/>
              </a:ext>
            </a:extLst>
          </p:cNvPr>
          <p:cNvSpPr txBox="1"/>
          <p:nvPr/>
        </p:nvSpPr>
        <p:spPr>
          <a:xfrm>
            <a:off x="1131586" y="5069725"/>
            <a:ext cx="5406220" cy="678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270" dirty="0">
                <a:latin typeface="Trebuchet MS" panose="020B0703020202090204" pitchFamily="34" charset="0"/>
                <a:ea typeface="Calibri" panose="020F0502020204030204" pitchFamily="34" charset="0"/>
              </a:rPr>
              <a:t>Διασφάλιση Υποδομών Μεταφοράς Ακατέργαστου Ύδατος Διώρυγας Κιθαιρώνα στην Ευρύτερη περιοχή </a:t>
            </a:r>
            <a:r>
              <a:rPr lang="el-GR" sz="1270" dirty="0" err="1">
                <a:latin typeface="Trebuchet MS" panose="020B0703020202090204" pitchFamily="34" charset="0"/>
                <a:ea typeface="Calibri" panose="020F0502020204030204" pitchFamily="34" charset="0"/>
              </a:rPr>
              <a:t>Κοκκινίου</a:t>
            </a:r>
            <a:r>
              <a:rPr lang="el-GR" sz="1270" dirty="0">
                <a:latin typeface="Trebuchet MS" panose="020B0703020202090204" pitchFamily="34" charset="0"/>
                <a:ea typeface="Calibri" panose="020F0502020204030204" pitchFamily="34" charset="0"/>
              </a:rPr>
              <a:t>, από Χ.Θ. 4+015 έως Χ.Θ 5+915</a:t>
            </a:r>
            <a:endParaRPr lang="en-GR" sz="1270" dirty="0">
              <a:latin typeface="Trebuchet MS" panose="020B070302020209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863C95C-C926-B97A-271E-89EDEB7358A9}"/>
              </a:ext>
            </a:extLst>
          </p:cNvPr>
          <p:cNvSpPr txBox="1"/>
          <p:nvPr/>
        </p:nvSpPr>
        <p:spPr>
          <a:xfrm>
            <a:off x="7038762" y="5099639"/>
            <a:ext cx="1215601" cy="287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270" dirty="0">
                <a:latin typeface="Trebuchet MS" panose="020B0703020202090204" pitchFamily="34" charset="0"/>
                <a:ea typeface="Calibri" panose="020F0502020204030204" pitchFamily="34" charset="0"/>
              </a:rPr>
              <a:t>23.930.400 €</a:t>
            </a:r>
            <a:r>
              <a:rPr lang="en-GR" sz="1270" dirty="0">
                <a:latin typeface="Trebuchet MS" panose="020B0703020202090204" pitchFamily="34" charset="0"/>
              </a:rPr>
              <a:t>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A50AF44-C4A7-AAEF-6EF8-C84A33B86303}"/>
              </a:ext>
            </a:extLst>
          </p:cNvPr>
          <p:cNvSpPr txBox="1"/>
          <p:nvPr/>
        </p:nvSpPr>
        <p:spPr>
          <a:xfrm>
            <a:off x="8819888" y="5059973"/>
            <a:ext cx="1811075" cy="287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1270" dirty="0">
                <a:latin typeface="Trebuchet MS" panose="020B0703020202090204" pitchFamily="34" charset="0"/>
                <a:ea typeface="Calibri" panose="020F0502020204030204" pitchFamily="34" charset="0"/>
              </a:rPr>
              <a:t>Έως Δεκ. 2027</a:t>
            </a:r>
            <a:endParaRPr lang="en-GR" sz="1270" dirty="0">
              <a:latin typeface="Trebuchet MS" panose="020B070302020209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1F3F46-A1D7-8E34-FF35-4CC6D9C56873}"/>
              </a:ext>
            </a:extLst>
          </p:cNvPr>
          <p:cNvSpPr txBox="1"/>
          <p:nvPr/>
        </p:nvSpPr>
        <p:spPr>
          <a:xfrm>
            <a:off x="865122" y="6173164"/>
            <a:ext cx="10461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2400" b="1" dirty="0">
                <a:solidFill>
                  <a:srgbClr val="0051A0"/>
                </a:solidFill>
                <a:latin typeface="Trebuchet MS"/>
                <a:ea typeface="+mj-ea"/>
                <a:cs typeface="+mj-cs"/>
              </a:rPr>
              <a:t>…και επεξεργάζεται δράσεις μείωσης της κατανάλωσης</a:t>
            </a:r>
            <a:endParaRPr lang="en-US" sz="2400" b="1" dirty="0">
              <a:solidFill>
                <a:srgbClr val="0051A0"/>
              </a:solidFill>
              <a:latin typeface="Trebuchet MS"/>
              <a:ea typeface="+mj-ea"/>
              <a:cs typeface="+mj-cs"/>
            </a:endParaRPr>
          </a:p>
        </p:txBody>
      </p:sp>
      <p:sp>
        <p:nvSpPr>
          <p:cNvPr id="3" name="Θέση αριθμού διαφάνειας 1">
            <a:extLst>
              <a:ext uri="{FF2B5EF4-FFF2-40B4-BE49-F238E27FC236}">
                <a16:creationId xmlns:a16="http://schemas.microsoft.com/office/drawing/2014/main" id="{60BC4BD0-F0C5-6E87-2CCC-8341C75CECDF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l-GR" smtClean="0"/>
              <a:pPr/>
              <a:t>7</a:t>
            </a:fld>
            <a:endParaRPr lang="el-G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1F982E-3777-6287-697A-0BBE13EECBBC}"/>
              </a:ext>
            </a:extLst>
          </p:cNvPr>
          <p:cNvSpPr txBox="1"/>
          <p:nvPr/>
        </p:nvSpPr>
        <p:spPr>
          <a:xfrm>
            <a:off x="253139" y="2901088"/>
            <a:ext cx="461665" cy="284728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l-GR" b="1" dirty="0"/>
              <a:t>ΕΥΔΑΠ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83C9C1-A0DE-EE5D-9325-DF631F381501}"/>
              </a:ext>
            </a:extLst>
          </p:cNvPr>
          <p:cNvSpPr txBox="1"/>
          <p:nvPr/>
        </p:nvSpPr>
        <p:spPr>
          <a:xfrm>
            <a:off x="260733" y="1394935"/>
            <a:ext cx="461665" cy="126637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l-GR" b="1" dirty="0"/>
              <a:t>ΔΗΜΟΣΙΟ</a:t>
            </a:r>
          </a:p>
        </p:txBody>
      </p:sp>
    </p:spTree>
    <p:extLst>
      <p:ext uri="{BB962C8B-B14F-4D97-AF65-F5344CB8AC3E}">
        <p14:creationId xmlns:p14="http://schemas.microsoft.com/office/powerpoint/2010/main" val="778595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B57715-06EB-0C42-1187-AE187615B8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8BB1F59-3A71-A91B-0646-7802F89A1E82}"/>
              </a:ext>
            </a:extLst>
          </p:cNvPr>
          <p:cNvSpPr txBox="1">
            <a:spLocks/>
          </p:cNvSpPr>
          <p:nvPr/>
        </p:nvSpPr>
        <p:spPr>
          <a:xfrm>
            <a:off x="838199" y="267856"/>
            <a:ext cx="10928927" cy="568486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b="1" dirty="0">
                <a:solidFill>
                  <a:srgbClr val="0051A0"/>
                </a:solidFill>
                <a:latin typeface="Trebuchet MS"/>
              </a:rPr>
              <a:t>Η ΕΥΔΑΠ έχει ένα από τα φθηνότερα τιμολόγια πανευρωπαϊκά…</a:t>
            </a:r>
          </a:p>
        </p:txBody>
      </p:sp>
      <p:grpSp>
        <p:nvGrpSpPr>
          <p:cNvPr id="8" name="object 15">
            <a:extLst>
              <a:ext uri="{FF2B5EF4-FFF2-40B4-BE49-F238E27FC236}">
                <a16:creationId xmlns:a16="http://schemas.microsoft.com/office/drawing/2014/main" id="{5E8C310E-5656-73A7-C0FE-FB4C6775A92F}"/>
              </a:ext>
            </a:extLst>
          </p:cNvPr>
          <p:cNvGrpSpPr/>
          <p:nvPr/>
        </p:nvGrpSpPr>
        <p:grpSpPr>
          <a:xfrm>
            <a:off x="146399" y="189883"/>
            <a:ext cx="325120" cy="376555"/>
            <a:chOff x="360004" y="89785"/>
            <a:chExt cx="325120" cy="376555"/>
          </a:xfrm>
        </p:grpSpPr>
        <p:sp>
          <p:nvSpPr>
            <p:cNvPr id="9" name="object 16">
              <a:extLst>
                <a:ext uri="{FF2B5EF4-FFF2-40B4-BE49-F238E27FC236}">
                  <a16:creationId xmlns:a16="http://schemas.microsoft.com/office/drawing/2014/main" id="{D68E358E-08F9-059B-9F4B-5A86EC816371}"/>
                </a:ext>
              </a:extLst>
            </p:cNvPr>
            <p:cNvSpPr/>
            <p:nvPr/>
          </p:nvSpPr>
          <p:spPr>
            <a:xfrm>
              <a:off x="360004" y="89785"/>
              <a:ext cx="325120" cy="376555"/>
            </a:xfrm>
            <a:custGeom>
              <a:avLst/>
              <a:gdLst/>
              <a:ahLst/>
              <a:cxnLst/>
              <a:rect l="l" t="t" r="r" b="b"/>
              <a:pathLst>
                <a:path w="325120" h="376555">
                  <a:moveTo>
                    <a:pt x="162433" y="0"/>
                  </a:moveTo>
                  <a:lnTo>
                    <a:pt x="47434" y="110058"/>
                  </a:lnTo>
                  <a:lnTo>
                    <a:pt x="12244" y="160440"/>
                  </a:lnTo>
                  <a:lnTo>
                    <a:pt x="0" y="220129"/>
                  </a:lnTo>
                  <a:lnTo>
                    <a:pt x="3109" y="250799"/>
                  </a:lnTo>
                  <a:lnTo>
                    <a:pt x="27115" y="306509"/>
                  </a:lnTo>
                  <a:lnTo>
                    <a:pt x="56129" y="337929"/>
                  </a:lnTo>
                  <a:lnTo>
                    <a:pt x="100701" y="365117"/>
                  </a:lnTo>
                  <a:lnTo>
                    <a:pt x="138397" y="375081"/>
                  </a:lnTo>
                  <a:lnTo>
                    <a:pt x="159664" y="376427"/>
                  </a:lnTo>
                  <a:lnTo>
                    <a:pt x="170635" y="376072"/>
                  </a:lnTo>
                  <a:lnTo>
                    <a:pt x="222462" y="364729"/>
                  </a:lnTo>
                  <a:lnTo>
                    <a:pt x="260719" y="344141"/>
                  </a:lnTo>
                  <a:lnTo>
                    <a:pt x="297744" y="306504"/>
                  </a:lnTo>
                  <a:lnTo>
                    <a:pt x="321754" y="250798"/>
                  </a:lnTo>
                  <a:lnTo>
                    <a:pt x="324866" y="220129"/>
                  </a:lnTo>
                  <a:lnTo>
                    <a:pt x="321754" y="189459"/>
                  </a:lnTo>
                  <a:lnTo>
                    <a:pt x="312615" y="160440"/>
                  </a:lnTo>
                  <a:lnTo>
                    <a:pt x="297739" y="133748"/>
                  </a:lnTo>
                  <a:lnTo>
                    <a:pt x="277418" y="110058"/>
                  </a:lnTo>
                  <a:lnTo>
                    <a:pt x="162433" y="0"/>
                  </a:lnTo>
                  <a:close/>
                </a:path>
              </a:pathLst>
            </a:custGeom>
            <a:solidFill>
              <a:srgbClr val="71CB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7">
              <a:extLst>
                <a:ext uri="{FF2B5EF4-FFF2-40B4-BE49-F238E27FC236}">
                  <a16:creationId xmlns:a16="http://schemas.microsoft.com/office/drawing/2014/main" id="{76DF4644-5B3B-E613-D336-0A6F1F924510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8299" y="212419"/>
              <a:ext cx="161938" cy="155061"/>
            </a:xfrm>
            <a:prstGeom prst="rect">
              <a:avLst/>
            </a:prstGeom>
          </p:spPr>
        </p:pic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56262B8B-C35C-203A-8D29-791AA09D4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F26FF-66A8-49EE-843B-E9D285AAEDCF}" type="slidenum">
              <a:rPr lang="en-US" smtClean="0"/>
              <a:t>8</a:t>
            </a:fld>
            <a:endParaRPr lang="en-US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EBEA8703-84CA-7958-6629-CC2D089ACD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9454" y="847618"/>
            <a:ext cx="5469435" cy="2547874"/>
          </a:xfrm>
          <a:prstGeom prst="rect">
            <a:avLst/>
          </a:prstGeom>
        </p:spPr>
      </p:pic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5945C26B-77B8-3A7D-69D1-74486F78D2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320" y="847617"/>
            <a:ext cx="5719139" cy="2640513"/>
          </a:xfrm>
          <a:prstGeom prst="rect">
            <a:avLst/>
          </a:prstGeom>
        </p:spPr>
      </p:pic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4F94B96C-6489-CC3A-3785-0F8DF2D3EB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1485" y="3626510"/>
            <a:ext cx="5730974" cy="2498420"/>
          </a:xfrm>
          <a:prstGeom prst="rect">
            <a:avLst/>
          </a:prstGeom>
        </p:spPr>
      </p:pic>
      <p:sp>
        <p:nvSpPr>
          <p:cNvPr id="19" name="Τίτλος 1">
            <a:extLst>
              <a:ext uri="{FF2B5EF4-FFF2-40B4-BE49-F238E27FC236}">
                <a16:creationId xmlns:a16="http://schemas.microsoft.com/office/drawing/2014/main" id="{47B46E92-E01A-1693-CC71-FE09BAA2F892}"/>
              </a:ext>
            </a:extLst>
          </p:cNvPr>
          <p:cNvSpPr txBox="1">
            <a:spLocks/>
          </p:cNvSpPr>
          <p:nvPr/>
        </p:nvSpPr>
        <p:spPr>
          <a:xfrm>
            <a:off x="6405738" y="4149459"/>
            <a:ext cx="5469434" cy="180436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2400" b="1" dirty="0">
                <a:solidFill>
                  <a:srgbClr val="0051A0"/>
                </a:solidFill>
                <a:latin typeface="Trebuchet MS"/>
              </a:rPr>
              <a:t>…και μεγάλο μέρος των καταναλωτών είναι διατεθειμένοι να πληρώσουν παραπάνω ενόψει της κλιματικής κρίσης και της λειψυδρίας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BD80B1-78E5-3F5C-21B6-CBD53AF7148F}"/>
              </a:ext>
            </a:extLst>
          </p:cNvPr>
          <p:cNvSpPr txBox="1"/>
          <p:nvPr/>
        </p:nvSpPr>
        <p:spPr>
          <a:xfrm>
            <a:off x="3926471" y="3300464"/>
            <a:ext cx="17956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900" dirty="0">
                <a:solidFill>
                  <a:schemeClr val="bg2">
                    <a:lumMod val="50000"/>
                  </a:schemeClr>
                </a:solidFill>
              </a:rPr>
              <a:t>Πηγή:  </a:t>
            </a:r>
            <a:r>
              <a:rPr lang="en-US" sz="900" dirty="0">
                <a:solidFill>
                  <a:schemeClr val="bg2">
                    <a:lumMod val="50000"/>
                  </a:schemeClr>
                </a:solidFill>
              </a:rPr>
              <a:t>GW</a:t>
            </a:r>
            <a:r>
              <a:rPr lang="el-GR" sz="900" dirty="0">
                <a:solidFill>
                  <a:schemeClr val="bg2">
                    <a:lumMod val="50000"/>
                  </a:schemeClr>
                </a:solidFill>
              </a:rPr>
              <a:t>Ι, </a:t>
            </a:r>
            <a:r>
              <a:rPr lang="en-US" sz="900" dirty="0">
                <a:solidFill>
                  <a:schemeClr val="bg2">
                    <a:lumMod val="50000"/>
                  </a:schemeClr>
                </a:solidFill>
              </a:rPr>
              <a:t>Eurostat, </a:t>
            </a:r>
            <a:r>
              <a:rPr lang="en" sz="900" b="0" i="0" u="none" strike="noStrike" dirty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World Bank</a:t>
            </a:r>
            <a:r>
              <a:rPr lang="en-US" sz="900" dirty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l-GR" sz="9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6728A0-D807-6F09-8231-D2A754AD50D6}"/>
              </a:ext>
            </a:extLst>
          </p:cNvPr>
          <p:cNvSpPr txBox="1"/>
          <p:nvPr/>
        </p:nvSpPr>
        <p:spPr>
          <a:xfrm>
            <a:off x="9066389" y="6039669"/>
            <a:ext cx="28087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900" dirty="0">
                <a:solidFill>
                  <a:schemeClr val="bg2">
                    <a:lumMod val="50000"/>
                  </a:schemeClr>
                </a:solidFill>
              </a:rPr>
              <a:t>Πηγή:  </a:t>
            </a:r>
            <a:r>
              <a:rPr lang="en-US" sz="900" dirty="0" err="1">
                <a:solidFill>
                  <a:schemeClr val="bg2">
                    <a:lumMod val="50000"/>
                  </a:schemeClr>
                </a:solidFill>
              </a:rPr>
              <a:t>Έ</a:t>
            </a:r>
            <a:r>
              <a:rPr lang="el-GR" sz="900" dirty="0" err="1">
                <a:solidFill>
                  <a:schemeClr val="bg2">
                    <a:lumMod val="50000"/>
                  </a:schemeClr>
                </a:solidFill>
              </a:rPr>
              <a:t>ρευνα</a:t>
            </a:r>
            <a:r>
              <a:rPr lang="el-GR" sz="900" dirty="0">
                <a:solidFill>
                  <a:schemeClr val="bg2">
                    <a:lumMod val="50000"/>
                  </a:schemeClr>
                </a:solidFill>
              </a:rPr>
              <a:t> Ικανοποίησης Πελατών, Νοέμβριος 2024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600D0B-2C27-541E-763E-0AA62F01151E}"/>
              </a:ext>
            </a:extLst>
          </p:cNvPr>
          <p:cNvSpPr txBox="1"/>
          <p:nvPr/>
        </p:nvSpPr>
        <p:spPr>
          <a:xfrm>
            <a:off x="9924337" y="3261761"/>
            <a:ext cx="17956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900" dirty="0">
                <a:solidFill>
                  <a:schemeClr val="bg2">
                    <a:lumMod val="50000"/>
                  </a:schemeClr>
                </a:solidFill>
              </a:rPr>
              <a:t>Πηγή:  </a:t>
            </a:r>
            <a:r>
              <a:rPr lang="en-US" sz="900" dirty="0">
                <a:solidFill>
                  <a:schemeClr val="bg2">
                    <a:lumMod val="50000"/>
                  </a:schemeClr>
                </a:solidFill>
              </a:rPr>
              <a:t>GW</a:t>
            </a:r>
            <a:r>
              <a:rPr lang="el-GR" sz="900" dirty="0">
                <a:solidFill>
                  <a:schemeClr val="bg2">
                    <a:lumMod val="50000"/>
                  </a:schemeClr>
                </a:solidFill>
              </a:rPr>
              <a:t>Ι, </a:t>
            </a:r>
            <a:r>
              <a:rPr lang="en-US" sz="900" dirty="0">
                <a:solidFill>
                  <a:schemeClr val="bg2">
                    <a:lumMod val="50000"/>
                  </a:schemeClr>
                </a:solidFill>
              </a:rPr>
              <a:t>Eurostat, </a:t>
            </a:r>
            <a:r>
              <a:rPr lang="en" sz="900" b="0" i="0" u="none" strike="noStrike" dirty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World Bank</a:t>
            </a:r>
            <a:r>
              <a:rPr lang="en-US" sz="900" dirty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l-GR" sz="9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896961B-A224-C76D-1789-50D580B9601C}"/>
              </a:ext>
            </a:extLst>
          </p:cNvPr>
          <p:cNvSpPr txBox="1"/>
          <p:nvPr/>
        </p:nvSpPr>
        <p:spPr>
          <a:xfrm>
            <a:off x="3875141" y="6052352"/>
            <a:ext cx="17956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900" dirty="0">
                <a:solidFill>
                  <a:schemeClr val="bg2">
                    <a:lumMod val="50000"/>
                  </a:schemeClr>
                </a:solidFill>
              </a:rPr>
              <a:t>Πηγή:  </a:t>
            </a:r>
            <a:r>
              <a:rPr lang="en-US" sz="900" dirty="0">
                <a:solidFill>
                  <a:schemeClr val="bg2">
                    <a:lumMod val="50000"/>
                  </a:schemeClr>
                </a:solidFill>
              </a:rPr>
              <a:t>GW</a:t>
            </a:r>
            <a:r>
              <a:rPr lang="el-GR" sz="900" dirty="0">
                <a:solidFill>
                  <a:schemeClr val="bg2">
                    <a:lumMod val="50000"/>
                  </a:schemeClr>
                </a:solidFill>
              </a:rPr>
              <a:t>Ι, </a:t>
            </a:r>
            <a:r>
              <a:rPr lang="en-US" sz="900" dirty="0">
                <a:solidFill>
                  <a:schemeClr val="bg2">
                    <a:lumMod val="50000"/>
                  </a:schemeClr>
                </a:solidFill>
              </a:rPr>
              <a:t>Eurostat, </a:t>
            </a:r>
            <a:r>
              <a:rPr lang="en" sz="900" b="0" i="0" u="none" strike="noStrike" dirty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World Bank</a:t>
            </a:r>
            <a:r>
              <a:rPr lang="en-US" sz="900" dirty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l-GR" sz="900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5" name="object 3">
            <a:extLst>
              <a:ext uri="{FF2B5EF4-FFF2-40B4-BE49-F238E27FC236}">
                <a16:creationId xmlns:a16="http://schemas.microsoft.com/office/drawing/2014/main" id="{6A636844-1C92-EDE2-0552-FDBCF5E1B41B}"/>
              </a:ext>
            </a:extLst>
          </p:cNvPr>
          <p:cNvGrpSpPr/>
          <p:nvPr/>
        </p:nvGrpSpPr>
        <p:grpSpPr>
          <a:xfrm>
            <a:off x="46515" y="5582076"/>
            <a:ext cx="1066801" cy="1299520"/>
            <a:chOff x="-1739" y="5783952"/>
            <a:chExt cx="1288415" cy="1778000"/>
          </a:xfrm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4BB669B2-02AB-6257-AB4E-81D91B9DED30}"/>
                </a:ext>
              </a:extLst>
            </p:cNvPr>
            <p:cNvSpPr/>
            <p:nvPr/>
          </p:nvSpPr>
          <p:spPr>
            <a:xfrm>
              <a:off x="0" y="5785692"/>
              <a:ext cx="1285240" cy="1774825"/>
            </a:xfrm>
            <a:custGeom>
              <a:avLst/>
              <a:gdLst/>
              <a:ahLst/>
              <a:cxnLst/>
              <a:rect l="l" t="t" r="r" b="b"/>
              <a:pathLst>
                <a:path w="1285240" h="1774825">
                  <a:moveTo>
                    <a:pt x="0" y="0"/>
                  </a:moveTo>
                  <a:lnTo>
                    <a:pt x="32293" y="74646"/>
                  </a:lnTo>
                  <a:lnTo>
                    <a:pt x="50701" y="115691"/>
                  </a:lnTo>
                  <a:lnTo>
                    <a:pt x="69486" y="156562"/>
                  </a:lnTo>
                  <a:lnTo>
                    <a:pt x="88644" y="197258"/>
                  </a:lnTo>
                  <a:lnTo>
                    <a:pt x="108176" y="237775"/>
                  </a:lnTo>
                  <a:lnTo>
                    <a:pt x="128079" y="278111"/>
                  </a:lnTo>
                  <a:lnTo>
                    <a:pt x="148352" y="318263"/>
                  </a:lnTo>
                  <a:lnTo>
                    <a:pt x="168995" y="358228"/>
                  </a:lnTo>
                  <a:lnTo>
                    <a:pt x="190004" y="398004"/>
                  </a:lnTo>
                  <a:lnTo>
                    <a:pt x="211380" y="437587"/>
                  </a:lnTo>
                  <a:lnTo>
                    <a:pt x="233121" y="476975"/>
                  </a:lnTo>
                  <a:lnTo>
                    <a:pt x="255226" y="516165"/>
                  </a:lnTo>
                  <a:lnTo>
                    <a:pt x="277692" y="555154"/>
                  </a:lnTo>
                  <a:lnTo>
                    <a:pt x="300520" y="593940"/>
                  </a:lnTo>
                  <a:lnTo>
                    <a:pt x="323706" y="632520"/>
                  </a:lnTo>
                  <a:lnTo>
                    <a:pt x="347251" y="670890"/>
                  </a:lnTo>
                  <a:lnTo>
                    <a:pt x="371153" y="709049"/>
                  </a:lnTo>
                  <a:lnTo>
                    <a:pt x="395409" y="746993"/>
                  </a:lnTo>
                  <a:lnTo>
                    <a:pt x="420020" y="784719"/>
                  </a:lnTo>
                  <a:lnTo>
                    <a:pt x="444984" y="822226"/>
                  </a:lnTo>
                  <a:lnTo>
                    <a:pt x="470298" y="859509"/>
                  </a:lnTo>
                  <a:lnTo>
                    <a:pt x="495963" y="896567"/>
                  </a:lnTo>
                  <a:lnTo>
                    <a:pt x="521976" y="933396"/>
                  </a:lnTo>
                  <a:lnTo>
                    <a:pt x="548337" y="969993"/>
                  </a:lnTo>
                  <a:lnTo>
                    <a:pt x="575043" y="1006357"/>
                  </a:lnTo>
                  <a:lnTo>
                    <a:pt x="602093" y="1042484"/>
                  </a:lnTo>
                  <a:lnTo>
                    <a:pt x="629487" y="1078371"/>
                  </a:lnTo>
                  <a:lnTo>
                    <a:pt x="657223" y="1114015"/>
                  </a:lnTo>
                  <a:lnTo>
                    <a:pt x="685299" y="1149415"/>
                  </a:lnTo>
                  <a:lnTo>
                    <a:pt x="713714" y="1184566"/>
                  </a:lnTo>
                  <a:lnTo>
                    <a:pt x="742467" y="1219467"/>
                  </a:lnTo>
                  <a:lnTo>
                    <a:pt x="771556" y="1254114"/>
                  </a:lnTo>
                  <a:lnTo>
                    <a:pt x="800980" y="1288504"/>
                  </a:lnTo>
                  <a:lnTo>
                    <a:pt x="830738" y="1322636"/>
                  </a:lnTo>
                  <a:lnTo>
                    <a:pt x="860828" y="1356505"/>
                  </a:lnTo>
                  <a:lnTo>
                    <a:pt x="891249" y="1390110"/>
                  </a:lnTo>
                  <a:lnTo>
                    <a:pt x="922000" y="1423447"/>
                  </a:lnTo>
                  <a:lnTo>
                    <a:pt x="953078" y="1456514"/>
                  </a:lnTo>
                  <a:lnTo>
                    <a:pt x="984484" y="1489308"/>
                  </a:lnTo>
                  <a:lnTo>
                    <a:pt x="1016215" y="1521826"/>
                  </a:lnTo>
                  <a:lnTo>
                    <a:pt x="1048270" y="1554066"/>
                  </a:lnTo>
                  <a:lnTo>
                    <a:pt x="1080648" y="1586024"/>
                  </a:lnTo>
                  <a:lnTo>
                    <a:pt x="1113348" y="1617698"/>
                  </a:lnTo>
                  <a:lnTo>
                    <a:pt x="1146367" y="1649085"/>
                  </a:lnTo>
                  <a:lnTo>
                    <a:pt x="1179706" y="1680182"/>
                  </a:lnTo>
                  <a:lnTo>
                    <a:pt x="1213361" y="1710987"/>
                  </a:lnTo>
                  <a:lnTo>
                    <a:pt x="1247333" y="1741496"/>
                  </a:lnTo>
                  <a:lnTo>
                    <a:pt x="1281619" y="1771708"/>
                  </a:lnTo>
                  <a:lnTo>
                    <a:pt x="1284632" y="1774312"/>
                  </a:lnTo>
                </a:path>
              </a:pathLst>
            </a:custGeom>
            <a:ln w="3479">
              <a:solidFill>
                <a:srgbClr val="71CBF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5">
              <a:extLst>
                <a:ext uri="{FF2B5EF4-FFF2-40B4-BE49-F238E27FC236}">
                  <a16:creationId xmlns:a16="http://schemas.microsoft.com/office/drawing/2014/main" id="{C91B01EA-77ED-E3D1-19EF-A63FE02351F8}"/>
                </a:ext>
              </a:extLst>
            </p:cNvPr>
            <p:cNvSpPr/>
            <p:nvPr/>
          </p:nvSpPr>
          <p:spPr>
            <a:xfrm>
              <a:off x="247808" y="6427383"/>
              <a:ext cx="401955" cy="465455"/>
            </a:xfrm>
            <a:custGeom>
              <a:avLst/>
              <a:gdLst/>
              <a:ahLst/>
              <a:cxnLst/>
              <a:rect l="l" t="t" r="r" b="b"/>
              <a:pathLst>
                <a:path w="401955" h="465454">
                  <a:moveTo>
                    <a:pt x="200761" y="0"/>
                  </a:moveTo>
                  <a:lnTo>
                    <a:pt x="58635" y="136042"/>
                  </a:lnTo>
                  <a:lnTo>
                    <a:pt x="33518" y="165314"/>
                  </a:lnTo>
                  <a:lnTo>
                    <a:pt x="3843" y="234163"/>
                  </a:lnTo>
                  <a:lnTo>
                    <a:pt x="0" y="272072"/>
                  </a:lnTo>
                  <a:lnTo>
                    <a:pt x="3843" y="309980"/>
                  </a:lnTo>
                  <a:lnTo>
                    <a:pt x="33518" y="378835"/>
                  </a:lnTo>
                  <a:lnTo>
                    <a:pt x="58635" y="408114"/>
                  </a:lnTo>
                  <a:lnTo>
                    <a:pt x="92713" y="434269"/>
                  </a:lnTo>
                  <a:lnTo>
                    <a:pt x="146584" y="458811"/>
                  </a:lnTo>
                  <a:lnTo>
                    <a:pt x="197332" y="465239"/>
                  </a:lnTo>
                  <a:lnTo>
                    <a:pt x="210896" y="464801"/>
                  </a:lnTo>
                  <a:lnTo>
                    <a:pt x="248881" y="458584"/>
                  </a:lnTo>
                  <a:lnTo>
                    <a:pt x="299494" y="439631"/>
                  </a:lnTo>
                  <a:lnTo>
                    <a:pt x="342887" y="408101"/>
                  </a:lnTo>
                  <a:lnTo>
                    <a:pt x="367999" y="378830"/>
                  </a:lnTo>
                  <a:lnTo>
                    <a:pt x="397678" y="309980"/>
                  </a:lnTo>
                  <a:lnTo>
                    <a:pt x="401523" y="272072"/>
                  </a:lnTo>
                  <a:lnTo>
                    <a:pt x="397678" y="234168"/>
                  </a:lnTo>
                  <a:lnTo>
                    <a:pt x="386383" y="198304"/>
                  </a:lnTo>
                  <a:lnTo>
                    <a:pt x="367999" y="165315"/>
                  </a:lnTo>
                  <a:lnTo>
                    <a:pt x="342887" y="136042"/>
                  </a:lnTo>
                  <a:lnTo>
                    <a:pt x="200761" y="0"/>
                  </a:lnTo>
                  <a:close/>
                </a:path>
              </a:pathLst>
            </a:custGeom>
            <a:solidFill>
              <a:srgbClr val="71CB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46652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84DEC-F61A-414B-7933-FB22DE8135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86D28695-571C-BBF6-922D-354CF6BB6F56}"/>
              </a:ext>
            </a:extLst>
          </p:cNvPr>
          <p:cNvSpPr/>
          <p:nvPr/>
        </p:nvSpPr>
        <p:spPr>
          <a:xfrm>
            <a:off x="-1" y="149803"/>
            <a:ext cx="125704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el-GR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l-GR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l-GR" sz="1600" dirty="0">
              <a:solidFill>
                <a:schemeClr val="tx2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084C2A-7741-B424-8EA1-78B0F8F63EB4}"/>
              </a:ext>
            </a:extLst>
          </p:cNvPr>
          <p:cNvSpPr txBox="1"/>
          <p:nvPr/>
        </p:nvSpPr>
        <p:spPr>
          <a:xfrm>
            <a:off x="674931" y="267523"/>
            <a:ext cx="11292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0051A0"/>
                </a:solidFill>
                <a:latin typeface="Trebuchet MS"/>
                <a:ea typeface="+mj-ea"/>
                <a:cs typeface="+mj-cs"/>
              </a:rPr>
              <a:t>Είναι άμεσα αναγκαία τα ακόλουθα για την ορθή και αποτελεσματική λειτουργία της ΕΥΔΑΠ…</a:t>
            </a:r>
            <a:endParaRPr lang="en-US" sz="2400" b="1" dirty="0">
              <a:solidFill>
                <a:srgbClr val="0051A0"/>
              </a:solidFill>
              <a:latin typeface="Trebuchet MS"/>
              <a:ea typeface="+mj-ea"/>
              <a:cs typeface="+mj-cs"/>
            </a:endParaRPr>
          </a:p>
        </p:txBody>
      </p:sp>
      <p:grpSp>
        <p:nvGrpSpPr>
          <p:cNvPr id="6" name="object 3">
            <a:extLst>
              <a:ext uri="{FF2B5EF4-FFF2-40B4-BE49-F238E27FC236}">
                <a16:creationId xmlns:a16="http://schemas.microsoft.com/office/drawing/2014/main" id="{E7161CF3-4203-E7F2-0930-17569162711C}"/>
              </a:ext>
            </a:extLst>
          </p:cNvPr>
          <p:cNvGrpSpPr/>
          <p:nvPr/>
        </p:nvGrpSpPr>
        <p:grpSpPr>
          <a:xfrm>
            <a:off x="46515" y="5582076"/>
            <a:ext cx="1066801" cy="1299520"/>
            <a:chOff x="-1739" y="5783952"/>
            <a:chExt cx="1288415" cy="1778000"/>
          </a:xfrm>
        </p:grpSpPr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383EDFC2-6516-2767-AB6D-CF1551B675E0}"/>
                </a:ext>
              </a:extLst>
            </p:cNvPr>
            <p:cNvSpPr/>
            <p:nvPr/>
          </p:nvSpPr>
          <p:spPr>
            <a:xfrm>
              <a:off x="0" y="5785692"/>
              <a:ext cx="1285240" cy="1774825"/>
            </a:xfrm>
            <a:custGeom>
              <a:avLst/>
              <a:gdLst/>
              <a:ahLst/>
              <a:cxnLst/>
              <a:rect l="l" t="t" r="r" b="b"/>
              <a:pathLst>
                <a:path w="1285240" h="1774825">
                  <a:moveTo>
                    <a:pt x="0" y="0"/>
                  </a:moveTo>
                  <a:lnTo>
                    <a:pt x="32293" y="74646"/>
                  </a:lnTo>
                  <a:lnTo>
                    <a:pt x="50701" y="115691"/>
                  </a:lnTo>
                  <a:lnTo>
                    <a:pt x="69486" y="156562"/>
                  </a:lnTo>
                  <a:lnTo>
                    <a:pt x="88644" y="197258"/>
                  </a:lnTo>
                  <a:lnTo>
                    <a:pt x="108176" y="237775"/>
                  </a:lnTo>
                  <a:lnTo>
                    <a:pt x="128079" y="278111"/>
                  </a:lnTo>
                  <a:lnTo>
                    <a:pt x="148352" y="318263"/>
                  </a:lnTo>
                  <a:lnTo>
                    <a:pt x="168995" y="358228"/>
                  </a:lnTo>
                  <a:lnTo>
                    <a:pt x="190004" y="398004"/>
                  </a:lnTo>
                  <a:lnTo>
                    <a:pt x="211380" y="437587"/>
                  </a:lnTo>
                  <a:lnTo>
                    <a:pt x="233121" y="476975"/>
                  </a:lnTo>
                  <a:lnTo>
                    <a:pt x="255226" y="516165"/>
                  </a:lnTo>
                  <a:lnTo>
                    <a:pt x="277692" y="555154"/>
                  </a:lnTo>
                  <a:lnTo>
                    <a:pt x="300520" y="593940"/>
                  </a:lnTo>
                  <a:lnTo>
                    <a:pt x="323706" y="632520"/>
                  </a:lnTo>
                  <a:lnTo>
                    <a:pt x="347251" y="670890"/>
                  </a:lnTo>
                  <a:lnTo>
                    <a:pt x="371153" y="709049"/>
                  </a:lnTo>
                  <a:lnTo>
                    <a:pt x="395409" y="746993"/>
                  </a:lnTo>
                  <a:lnTo>
                    <a:pt x="420020" y="784719"/>
                  </a:lnTo>
                  <a:lnTo>
                    <a:pt x="444984" y="822226"/>
                  </a:lnTo>
                  <a:lnTo>
                    <a:pt x="470298" y="859509"/>
                  </a:lnTo>
                  <a:lnTo>
                    <a:pt x="495963" y="896567"/>
                  </a:lnTo>
                  <a:lnTo>
                    <a:pt x="521976" y="933396"/>
                  </a:lnTo>
                  <a:lnTo>
                    <a:pt x="548337" y="969993"/>
                  </a:lnTo>
                  <a:lnTo>
                    <a:pt x="575043" y="1006357"/>
                  </a:lnTo>
                  <a:lnTo>
                    <a:pt x="602093" y="1042484"/>
                  </a:lnTo>
                  <a:lnTo>
                    <a:pt x="629487" y="1078371"/>
                  </a:lnTo>
                  <a:lnTo>
                    <a:pt x="657223" y="1114015"/>
                  </a:lnTo>
                  <a:lnTo>
                    <a:pt x="685299" y="1149415"/>
                  </a:lnTo>
                  <a:lnTo>
                    <a:pt x="713714" y="1184566"/>
                  </a:lnTo>
                  <a:lnTo>
                    <a:pt x="742467" y="1219467"/>
                  </a:lnTo>
                  <a:lnTo>
                    <a:pt x="771556" y="1254114"/>
                  </a:lnTo>
                  <a:lnTo>
                    <a:pt x="800980" y="1288504"/>
                  </a:lnTo>
                  <a:lnTo>
                    <a:pt x="830738" y="1322636"/>
                  </a:lnTo>
                  <a:lnTo>
                    <a:pt x="860828" y="1356505"/>
                  </a:lnTo>
                  <a:lnTo>
                    <a:pt x="891249" y="1390110"/>
                  </a:lnTo>
                  <a:lnTo>
                    <a:pt x="922000" y="1423447"/>
                  </a:lnTo>
                  <a:lnTo>
                    <a:pt x="953078" y="1456514"/>
                  </a:lnTo>
                  <a:lnTo>
                    <a:pt x="984484" y="1489308"/>
                  </a:lnTo>
                  <a:lnTo>
                    <a:pt x="1016215" y="1521826"/>
                  </a:lnTo>
                  <a:lnTo>
                    <a:pt x="1048270" y="1554066"/>
                  </a:lnTo>
                  <a:lnTo>
                    <a:pt x="1080648" y="1586024"/>
                  </a:lnTo>
                  <a:lnTo>
                    <a:pt x="1113348" y="1617698"/>
                  </a:lnTo>
                  <a:lnTo>
                    <a:pt x="1146367" y="1649085"/>
                  </a:lnTo>
                  <a:lnTo>
                    <a:pt x="1179706" y="1680182"/>
                  </a:lnTo>
                  <a:lnTo>
                    <a:pt x="1213361" y="1710987"/>
                  </a:lnTo>
                  <a:lnTo>
                    <a:pt x="1247333" y="1741496"/>
                  </a:lnTo>
                  <a:lnTo>
                    <a:pt x="1281619" y="1771708"/>
                  </a:lnTo>
                  <a:lnTo>
                    <a:pt x="1284632" y="1774312"/>
                  </a:lnTo>
                </a:path>
              </a:pathLst>
            </a:custGeom>
            <a:ln w="3479">
              <a:solidFill>
                <a:srgbClr val="71CBF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2382EF61-9E53-BD71-B742-68D081146F14}"/>
                </a:ext>
              </a:extLst>
            </p:cNvPr>
            <p:cNvSpPr/>
            <p:nvPr/>
          </p:nvSpPr>
          <p:spPr>
            <a:xfrm>
              <a:off x="247808" y="6427383"/>
              <a:ext cx="401955" cy="465455"/>
            </a:xfrm>
            <a:custGeom>
              <a:avLst/>
              <a:gdLst/>
              <a:ahLst/>
              <a:cxnLst/>
              <a:rect l="l" t="t" r="r" b="b"/>
              <a:pathLst>
                <a:path w="401955" h="465454">
                  <a:moveTo>
                    <a:pt x="200761" y="0"/>
                  </a:moveTo>
                  <a:lnTo>
                    <a:pt x="58635" y="136042"/>
                  </a:lnTo>
                  <a:lnTo>
                    <a:pt x="33518" y="165314"/>
                  </a:lnTo>
                  <a:lnTo>
                    <a:pt x="3843" y="234163"/>
                  </a:lnTo>
                  <a:lnTo>
                    <a:pt x="0" y="272072"/>
                  </a:lnTo>
                  <a:lnTo>
                    <a:pt x="3843" y="309980"/>
                  </a:lnTo>
                  <a:lnTo>
                    <a:pt x="33518" y="378835"/>
                  </a:lnTo>
                  <a:lnTo>
                    <a:pt x="58635" y="408114"/>
                  </a:lnTo>
                  <a:lnTo>
                    <a:pt x="92713" y="434269"/>
                  </a:lnTo>
                  <a:lnTo>
                    <a:pt x="146584" y="458811"/>
                  </a:lnTo>
                  <a:lnTo>
                    <a:pt x="197332" y="465239"/>
                  </a:lnTo>
                  <a:lnTo>
                    <a:pt x="210896" y="464801"/>
                  </a:lnTo>
                  <a:lnTo>
                    <a:pt x="248881" y="458584"/>
                  </a:lnTo>
                  <a:lnTo>
                    <a:pt x="299494" y="439631"/>
                  </a:lnTo>
                  <a:lnTo>
                    <a:pt x="342887" y="408101"/>
                  </a:lnTo>
                  <a:lnTo>
                    <a:pt x="367999" y="378830"/>
                  </a:lnTo>
                  <a:lnTo>
                    <a:pt x="397678" y="309980"/>
                  </a:lnTo>
                  <a:lnTo>
                    <a:pt x="401523" y="272072"/>
                  </a:lnTo>
                  <a:lnTo>
                    <a:pt x="397678" y="234168"/>
                  </a:lnTo>
                  <a:lnTo>
                    <a:pt x="386383" y="198304"/>
                  </a:lnTo>
                  <a:lnTo>
                    <a:pt x="367999" y="165315"/>
                  </a:lnTo>
                  <a:lnTo>
                    <a:pt x="342887" y="136042"/>
                  </a:lnTo>
                  <a:lnTo>
                    <a:pt x="200761" y="0"/>
                  </a:lnTo>
                  <a:close/>
                </a:path>
              </a:pathLst>
            </a:custGeom>
            <a:solidFill>
              <a:srgbClr val="71CB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15">
            <a:extLst>
              <a:ext uri="{FF2B5EF4-FFF2-40B4-BE49-F238E27FC236}">
                <a16:creationId xmlns:a16="http://schemas.microsoft.com/office/drawing/2014/main" id="{9A258E3A-5D43-63FB-21DD-12FA14582728}"/>
              </a:ext>
            </a:extLst>
          </p:cNvPr>
          <p:cNvGrpSpPr/>
          <p:nvPr/>
        </p:nvGrpSpPr>
        <p:grpSpPr>
          <a:xfrm>
            <a:off x="146399" y="189883"/>
            <a:ext cx="325120" cy="376555"/>
            <a:chOff x="360004" y="89785"/>
            <a:chExt cx="325120" cy="376555"/>
          </a:xfrm>
        </p:grpSpPr>
        <p:sp>
          <p:nvSpPr>
            <p:cNvPr id="10" name="object 16">
              <a:extLst>
                <a:ext uri="{FF2B5EF4-FFF2-40B4-BE49-F238E27FC236}">
                  <a16:creationId xmlns:a16="http://schemas.microsoft.com/office/drawing/2014/main" id="{0968DCDB-CA85-E486-C36E-7F9480DDBCFE}"/>
                </a:ext>
              </a:extLst>
            </p:cNvPr>
            <p:cNvSpPr/>
            <p:nvPr/>
          </p:nvSpPr>
          <p:spPr>
            <a:xfrm>
              <a:off x="360004" y="89785"/>
              <a:ext cx="325120" cy="376555"/>
            </a:xfrm>
            <a:custGeom>
              <a:avLst/>
              <a:gdLst/>
              <a:ahLst/>
              <a:cxnLst/>
              <a:rect l="l" t="t" r="r" b="b"/>
              <a:pathLst>
                <a:path w="325120" h="376555">
                  <a:moveTo>
                    <a:pt x="162433" y="0"/>
                  </a:moveTo>
                  <a:lnTo>
                    <a:pt x="47434" y="110058"/>
                  </a:lnTo>
                  <a:lnTo>
                    <a:pt x="12244" y="160440"/>
                  </a:lnTo>
                  <a:lnTo>
                    <a:pt x="0" y="220129"/>
                  </a:lnTo>
                  <a:lnTo>
                    <a:pt x="3109" y="250799"/>
                  </a:lnTo>
                  <a:lnTo>
                    <a:pt x="27115" y="306509"/>
                  </a:lnTo>
                  <a:lnTo>
                    <a:pt x="56129" y="337929"/>
                  </a:lnTo>
                  <a:lnTo>
                    <a:pt x="100701" y="365117"/>
                  </a:lnTo>
                  <a:lnTo>
                    <a:pt x="138397" y="375081"/>
                  </a:lnTo>
                  <a:lnTo>
                    <a:pt x="159664" y="376427"/>
                  </a:lnTo>
                  <a:lnTo>
                    <a:pt x="170635" y="376072"/>
                  </a:lnTo>
                  <a:lnTo>
                    <a:pt x="222462" y="364729"/>
                  </a:lnTo>
                  <a:lnTo>
                    <a:pt x="260719" y="344141"/>
                  </a:lnTo>
                  <a:lnTo>
                    <a:pt x="297744" y="306504"/>
                  </a:lnTo>
                  <a:lnTo>
                    <a:pt x="321754" y="250798"/>
                  </a:lnTo>
                  <a:lnTo>
                    <a:pt x="324866" y="220129"/>
                  </a:lnTo>
                  <a:lnTo>
                    <a:pt x="321754" y="189459"/>
                  </a:lnTo>
                  <a:lnTo>
                    <a:pt x="312615" y="160440"/>
                  </a:lnTo>
                  <a:lnTo>
                    <a:pt x="297739" y="133748"/>
                  </a:lnTo>
                  <a:lnTo>
                    <a:pt x="277418" y="110058"/>
                  </a:lnTo>
                  <a:lnTo>
                    <a:pt x="162433" y="0"/>
                  </a:lnTo>
                  <a:close/>
                </a:path>
              </a:pathLst>
            </a:custGeom>
            <a:solidFill>
              <a:srgbClr val="71CB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7">
              <a:extLst>
                <a:ext uri="{FF2B5EF4-FFF2-40B4-BE49-F238E27FC236}">
                  <a16:creationId xmlns:a16="http://schemas.microsoft.com/office/drawing/2014/main" id="{CC316268-B65F-33FE-ED42-EFE053CDB400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8299" y="212419"/>
              <a:ext cx="161938" cy="155061"/>
            </a:xfrm>
            <a:prstGeom prst="rect">
              <a:avLst/>
            </a:prstGeom>
          </p:spPr>
        </p:pic>
      </p:grpSp>
      <p:sp>
        <p:nvSpPr>
          <p:cNvPr id="12" name="Θέση αριθμού διαφάνειας 12">
            <a:extLst>
              <a:ext uri="{FF2B5EF4-FFF2-40B4-BE49-F238E27FC236}">
                <a16:creationId xmlns:a16="http://schemas.microsoft.com/office/drawing/2014/main" id="{24B37312-5F4C-9120-0C45-57CD7C0CEB01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D9F26FF-66A8-49EE-843B-E9D285AAEDCF}" type="slidenum">
              <a:rPr lang="en-US" sz="1050" smtClean="0"/>
              <a:pPr algn="r"/>
              <a:t>9</a:t>
            </a:fld>
            <a:endParaRPr lang="en-US" sz="105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00C274-BED6-B7D5-918F-704CDBA76E22}"/>
              </a:ext>
            </a:extLst>
          </p:cNvPr>
          <p:cNvSpPr txBox="1"/>
          <p:nvPr/>
        </p:nvSpPr>
        <p:spPr>
          <a:xfrm>
            <a:off x="580041" y="1453496"/>
            <a:ext cx="10860577" cy="3657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l-GR" sz="2000" b="1" dirty="0">
                <a:cs typeface="Calibri" panose="020F0502020204030204" pitchFamily="34" charset="0"/>
              </a:rPr>
              <a:t>Ευελιξίες στις προσλήψεις, </a:t>
            </a:r>
            <a:r>
              <a:rPr lang="el-GR" sz="2000" dirty="0">
                <a:cs typeface="Calibri" panose="020F0502020204030204" pitchFamily="34" charset="0"/>
              </a:rPr>
              <a:t>ώστε να προσλαμβάνουμε το κατάλληλο επιστημονικό και εργατοτεχνικό προσωπικό με ταχύτερους ρυθμούς από αυτό που αποχωρεί.</a:t>
            </a:r>
          </a:p>
          <a:p>
            <a:pPr marL="285750" marR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l-GR" sz="2000" dirty="0">
              <a:cs typeface="Calibri" panose="020F0502020204030204" pitchFamily="34" charset="0"/>
            </a:endParaRPr>
          </a:p>
          <a:p>
            <a:pPr marL="285750" marR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l-GR" sz="2000" b="1" dirty="0">
                <a:cs typeface="Calibri" panose="020F0502020204030204" pitchFamily="34" charset="0"/>
              </a:rPr>
              <a:t>Επιτάχυνση έργων λειψυδρίας με ευελιξίες, ως στρατηγικές επενδύσεις</a:t>
            </a:r>
            <a:endParaRPr lang="el-GR" sz="2000" dirty="0">
              <a:cs typeface="Calibri" panose="020F0502020204030204" pitchFamily="34" charset="0"/>
            </a:endParaRPr>
          </a:p>
          <a:p>
            <a:pPr marL="285750" marR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l-GR" sz="2000" b="1" dirty="0">
              <a:cs typeface="Calibri" panose="020F0502020204030204" pitchFamily="34" charset="0"/>
            </a:endParaRPr>
          </a:p>
          <a:p>
            <a:pPr marL="285750" marR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l-GR" sz="2000" b="1" dirty="0">
                <a:cs typeface="Calibri" panose="020F0502020204030204" pitchFamily="34" charset="0"/>
              </a:rPr>
              <a:t>Επιχορηγήσεις επενδύσεων, </a:t>
            </a:r>
            <a:r>
              <a:rPr lang="el-GR" sz="2000" dirty="0">
                <a:cs typeface="Calibri" panose="020F0502020204030204" pitchFamily="34" charset="0"/>
              </a:rPr>
              <a:t>ώστε να συγκρατηθούν τα τιμολόγια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l-GR" sz="2000" b="1" dirty="0">
              <a:cs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l-GR" sz="2000" b="1" dirty="0">
                <a:cs typeface="Calibri" panose="020F0502020204030204" pitchFamily="34" charset="0"/>
              </a:rPr>
              <a:t>Επίσης αναγκαίος είναι και ο μετασχηματισμός της εταιρικής δομής </a:t>
            </a:r>
            <a:r>
              <a:rPr lang="el-GR" sz="2000" dirty="0">
                <a:cs typeface="Calibri" panose="020F0502020204030204" pitchFamily="34" charset="0"/>
              </a:rPr>
              <a:t>με σκοπό τον διαχωρισμό των μη ρυθμιζόμενων δραστηριοτήτων και ενεργοποίηση συγχωνεύσεων και εξαγορών.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FA1C12-9C46-A94C-C165-E157F8247905}"/>
              </a:ext>
            </a:extLst>
          </p:cNvPr>
          <p:cNvSpPr txBox="1"/>
          <p:nvPr/>
        </p:nvSpPr>
        <p:spPr>
          <a:xfrm>
            <a:off x="580041" y="5576644"/>
            <a:ext cx="11292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0051A0"/>
                </a:solidFill>
                <a:latin typeface="Trebuchet MS"/>
                <a:ea typeface="+mj-ea"/>
                <a:cs typeface="+mj-cs"/>
              </a:rPr>
              <a:t>…</a:t>
            </a:r>
            <a:r>
              <a:rPr lang="el-GR" sz="2400" b="1" dirty="0">
                <a:solidFill>
                  <a:srgbClr val="FF0000"/>
                </a:solidFill>
                <a:latin typeface="Trebuchet MS"/>
                <a:ea typeface="+mj-ea"/>
                <a:cs typeface="+mj-cs"/>
              </a:rPr>
              <a:t> </a:t>
            </a:r>
            <a:r>
              <a:rPr lang="el-GR" sz="2400" b="1" dirty="0">
                <a:solidFill>
                  <a:srgbClr val="0051A0"/>
                </a:solidFill>
                <a:latin typeface="Trebuchet MS"/>
                <a:ea typeface="+mj-ea"/>
                <a:cs typeface="+mj-cs"/>
              </a:rPr>
              <a:t>ώστε να μπορεί να ανταποκριθεί σε πιθανές νέες απαιτήσεις.</a:t>
            </a:r>
            <a:endParaRPr lang="en-US" sz="2400" b="1" dirty="0">
              <a:solidFill>
                <a:srgbClr val="0051A0"/>
              </a:solidFill>
              <a:latin typeface="Trebuchet MS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92691807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BBSettings xmlns="http://schemas.bloomberg.com/settings/1.0">
  <Item name="DocumentId_Charts">{8F3D73D6-3208-4243-8A6B-447E84526E3E}</Item>
  <Item xmlns="" name="ShapesMap_Charts">{"{8F3D73D6-3208-4243-8A6B-447E84526E3E}":{"2147472568":{},"2147478959":{},"2147478960":{},"2147478961":{},"2147478962":{},"2147478963":{},"2147478964":{},"2147478965":{},"2147478966":{},"2147478967":{},"2147478968":{},"2147478969":{},"2147478970":{},"2147478971":{},"256":{},"257":{},"322":{},"334":{},"340":{},"342":{},"345":{},"346":{},"525":{},"535":{}}}</Item>
</BBSettings>
</file>

<file path=customXml/itemProps1.xml><?xml version="1.0" encoding="utf-8"?>
<ds:datastoreItem xmlns:ds="http://schemas.openxmlformats.org/officeDocument/2006/customXml" ds:itemID="{AAAEF0A3-FA33-4DAE-8A76-B1F00FF50DDA}">
  <ds:schemaRefs>
    <ds:schemaRef ds:uri="http://schemas.bloomberg.com/settings/1.0"/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17336</TotalTime>
  <Words>765</Words>
  <Application>Microsoft Macintosh PowerPoint</Application>
  <PresentationFormat>Ευρεία οθόνη</PresentationFormat>
  <Paragraphs>118</Paragraphs>
  <Slides>10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Tahoma</vt:lpstr>
      <vt:lpstr>Times New Roman</vt:lpstr>
      <vt:lpstr>Trebuchet MS</vt:lpstr>
      <vt:lpstr>Verdana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Τρίκης Σπύρος</dc:creator>
  <cp:lastModifiedBy>ΓΚΑΜΑΛΕΤΣΟΥ ΜΑΡΓΑΡΙΤΑ</cp:lastModifiedBy>
  <cp:revision>306</cp:revision>
  <cp:lastPrinted>2024-11-04T10:30:29Z</cp:lastPrinted>
  <dcterms:created xsi:type="dcterms:W3CDTF">2024-09-03T08:38:47Z</dcterms:created>
  <dcterms:modified xsi:type="dcterms:W3CDTF">2025-03-20T13:11:24Z</dcterms:modified>
</cp:coreProperties>
</file>